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58" r:id="rId4"/>
    <p:sldId id="259" r:id="rId5"/>
    <p:sldId id="261" r:id="rId6"/>
    <p:sldId id="260" r:id="rId7"/>
    <p:sldId id="262" r:id="rId8"/>
    <p:sldId id="26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BE2"/>
    <a:srgbClr val="DCC93C"/>
    <a:srgbClr val="E8AE74"/>
    <a:srgbClr val="DE8C3A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3333" autoAdjust="0"/>
  </p:normalViewPr>
  <p:slideViewPr>
    <p:cSldViewPr snapToGrid="0">
      <p:cViewPr varScale="1">
        <p:scale>
          <a:sx n="65" d="100"/>
          <a:sy n="65" d="100"/>
        </p:scale>
        <p:origin x="12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montuelle\Documents\&#224;%20ranger%20Apf&#233;&#233;\sauv%20CLEM\clem\organisation\graph%202015%20cl&#233;m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evenim MT" panose="02010502060101010101" pitchFamily="2" charset="-79"/>
                <a:ea typeface="+mn-ea"/>
                <a:cs typeface="Levenim MT" panose="02010502060101010101" pitchFamily="2" charset="-79"/>
              </a:defRPr>
            </a:pPr>
            <a:r>
              <a:rPr lang="fr-FR"/>
              <a:t>Evolution de l'effectif Clém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evenim MT" panose="02010502060101010101" pitchFamily="2" charset="-79"/>
              <a:ea typeface="+mn-ea"/>
              <a:cs typeface="Levenim MT" panose="02010502060101010101" pitchFamily="2" charset="-79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Feuil3!$A$6</c:f>
              <c:strCache>
                <c:ptCount val="1"/>
                <c:pt idx="0">
                  <c:v>Enfants</c:v>
                </c:pt>
              </c:strCache>
            </c:strRef>
          </c:tx>
          <c:spPr>
            <a:ln w="28575" cap="rnd">
              <a:solidFill>
                <a:srgbClr val="DCC93C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9.4904076738609219E-2"/>
                  <c:y val="-5.2576235541535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DCC93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evenim MT" panose="02010502060101010101" pitchFamily="2" charset="-79"/>
                    <a:ea typeface="+mn-ea"/>
                    <a:cs typeface="Levenim MT" panose="02010502060101010101" pitchFamily="2" charset="-79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Feuil3!$B$4:$F$4</c:f>
              <c:strCache>
                <c:ptCount val="5"/>
                <c:pt idx="0">
                  <c:v>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Feuil3!$B$6:$F$6</c:f>
              <c:numCache>
                <c:formatCode>General</c:formatCode>
                <c:ptCount val="5"/>
                <c:pt idx="0">
                  <c:v>20</c:v>
                </c:pt>
                <c:pt idx="1">
                  <c:v>98</c:v>
                </c:pt>
                <c:pt idx="2">
                  <c:v>247</c:v>
                </c:pt>
                <c:pt idx="3">
                  <c:v>535</c:v>
                </c:pt>
                <c:pt idx="4">
                  <c:v>1165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365624"/>
        <c:axId val="298367584"/>
      </c:lineChart>
      <c:lineChart>
        <c:grouping val="standard"/>
        <c:varyColors val="0"/>
        <c:ser>
          <c:idx val="0"/>
          <c:order val="0"/>
          <c:tx>
            <c:strRef>
              <c:f>Feuil3!$A$5</c:f>
              <c:strCache>
                <c:ptCount val="1"/>
                <c:pt idx="0">
                  <c:v>Villes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96882494004799E-2"/>
                  <c:y val="5.257623554153522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980815347721823E-2"/>
                  <c:y val="1.577287066246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97841726618716E-2"/>
                  <c:y val="1.577287066246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968824940048073E-2"/>
                  <c:y val="1.0515247108306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4BACC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evenim MT" panose="02010502060101010101" pitchFamily="2" charset="-79"/>
                    <a:ea typeface="+mn-ea"/>
                    <a:cs typeface="Levenim MT" panose="02010502060101010101" pitchFamily="2" charset="-79"/>
                  </a:defRPr>
                </a:pPr>
                <a:endParaRPr lang="fr-F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Feuil3!$B$4:$F$4</c:f>
              <c:strCache>
                <c:ptCount val="5"/>
                <c:pt idx="0">
                  <c:v>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Feuil3!$B$5:$F$5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16</c:v>
                </c:pt>
                <c:pt idx="3">
                  <c:v>22</c:v>
                </c:pt>
                <c:pt idx="4">
                  <c:v>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Feuil3!$A$7</c:f>
              <c:strCache>
                <c:ptCount val="1"/>
                <c:pt idx="0">
                  <c:v>ICP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920882191884287E-3"/>
                  <c:y val="1.0515247108306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493523291602884E-2"/>
                  <c:y val="-2.1030494216614185E-2"/>
                </c:manualLayout>
              </c:layout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evenim MT" panose="02010502060101010101" pitchFamily="2" charset="-79"/>
                      <a:ea typeface="+mn-ea"/>
                      <a:cs typeface="Levenim MT" panose="02010502060101010101" pitchFamily="2" charset="-79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468107403840708E-2"/>
                      <c:h val="7.676130389064142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9994004796163069E-2"/>
                  <c:y val="-1.577287066246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996402877697842E-2"/>
                  <c:y val="5.25762355415342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972422062350231E-2"/>
                  <c:y val="5.257623554153474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evenim MT" panose="02010502060101010101" pitchFamily="2" charset="-79"/>
                    <a:ea typeface="+mn-ea"/>
                    <a:cs typeface="Levenim MT" panose="02010502060101010101" pitchFamily="2" charset="-79"/>
                  </a:defRPr>
                </a:pPr>
                <a:endParaRPr lang="fr-F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Feuil3!$B$7:$F$7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14</c:v>
                </c:pt>
                <c:pt idx="3">
                  <c:v>17</c:v>
                </c:pt>
                <c:pt idx="4">
                  <c:v>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368368"/>
        <c:axId val="298367976"/>
      </c:lineChart>
      <c:catAx>
        <c:axId val="29836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evenim MT" panose="02010502060101010101" pitchFamily="2" charset="-79"/>
                <a:ea typeface="+mn-ea"/>
                <a:cs typeface="Levenim MT" panose="02010502060101010101" pitchFamily="2" charset="-79"/>
              </a:defRPr>
            </a:pPr>
            <a:endParaRPr lang="fr-FR"/>
          </a:p>
        </c:txPr>
        <c:crossAx val="298367584"/>
        <c:crosses val="autoZero"/>
        <c:auto val="1"/>
        <c:lblAlgn val="ctr"/>
        <c:lblOffset val="100"/>
        <c:noMultiLvlLbl val="0"/>
      </c:catAx>
      <c:valAx>
        <c:axId val="29836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evenim MT" panose="02010502060101010101" pitchFamily="2" charset="-79"/>
                <a:ea typeface="+mn-ea"/>
                <a:cs typeface="Levenim MT" panose="02010502060101010101" pitchFamily="2" charset="-79"/>
              </a:defRPr>
            </a:pPr>
            <a:endParaRPr lang="fr-FR"/>
          </a:p>
        </c:txPr>
        <c:crossAx val="298365624"/>
        <c:crosses val="autoZero"/>
        <c:crossBetween val="between"/>
      </c:valAx>
      <c:valAx>
        <c:axId val="2983679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evenim MT" panose="02010502060101010101" pitchFamily="2" charset="-79"/>
                <a:ea typeface="+mn-ea"/>
                <a:cs typeface="Levenim MT" panose="02010502060101010101" pitchFamily="2" charset="-79"/>
              </a:defRPr>
            </a:pPr>
            <a:endParaRPr lang="fr-FR"/>
          </a:p>
        </c:txPr>
        <c:crossAx val="298368368"/>
        <c:crosses val="max"/>
        <c:crossBetween val="between"/>
      </c:valAx>
      <c:catAx>
        <c:axId val="298368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8367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evenim MT" panose="02010502060101010101" pitchFamily="2" charset="-79"/>
              <a:ea typeface="+mn-ea"/>
              <a:cs typeface="Levenim MT" panose="02010502060101010101" pitchFamily="2" charset="-79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Levenim MT" panose="02010502060101010101" pitchFamily="2" charset="-79"/>
          <a:cs typeface="Levenim MT" panose="02010502060101010101" pitchFamily="2" charset="-79"/>
        </a:defRPr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0.25564</cdr:x>
      <cdr:y>0.14905</cdr:y>
    </cdr:from>
    <cdr:to>
      <cdr:x>0.25564</cdr:x>
      <cdr:y>0.77507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1083071" y="360040"/>
          <a:ext cx="0" cy="1512168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0.4256</cdr:x>
      <cdr:y>0.14905</cdr:y>
    </cdr:from>
    <cdr:to>
      <cdr:x>0.4256</cdr:x>
      <cdr:y>0.77507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1803151" y="360040"/>
          <a:ext cx="0" cy="1512168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0.59556</cdr:x>
      <cdr:y>0.14905</cdr:y>
    </cdr:from>
    <cdr:to>
      <cdr:x>0.59556</cdr:x>
      <cdr:y>0.77507</cdr:y>
    </cdr:to>
    <cdr:cxnSp macro="">
      <cdr:nvCxnSpPr>
        <cdr:cNvPr id="5" name="Connecteur droit 4"/>
        <cdr:cNvCxnSpPr/>
      </cdr:nvCxnSpPr>
      <cdr:spPr>
        <a:xfrm xmlns:a="http://schemas.openxmlformats.org/drawingml/2006/main">
          <a:off x="2523231" y="360040"/>
          <a:ext cx="0" cy="1512168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0.76552</cdr:x>
      <cdr:y>0.14905</cdr:y>
    </cdr:from>
    <cdr:to>
      <cdr:x>0.76552</cdr:x>
      <cdr:y>0.77507</cdr:y>
    </cdr:to>
    <cdr:cxnSp macro="">
      <cdr:nvCxnSpPr>
        <cdr:cNvPr id="6" name="Connecteur droit 5"/>
        <cdr:cNvCxnSpPr/>
      </cdr:nvCxnSpPr>
      <cdr:spPr>
        <a:xfrm xmlns:a="http://schemas.openxmlformats.org/drawingml/2006/main">
          <a:off x="3243311" y="360040"/>
          <a:ext cx="0" cy="1512168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12ECA-C1D6-4469-8665-55D029BB288C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4530E-ACF0-48B0-8C2D-9E08DD845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03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4530E-ACF0-48B0-8C2D-9E08DD84512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53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4530E-ACF0-48B0-8C2D-9E08DD84512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39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4530E-ACF0-48B0-8C2D-9E08DD84512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56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7700-6341-4F0A-A57D-CC16402F2022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D5F9-5F3C-4032-9CFD-9C0FD7388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41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7700-6341-4F0A-A57D-CC16402F2022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D5F9-5F3C-4032-9CFD-9C0FD7388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07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7700-6341-4F0A-A57D-CC16402F2022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D5F9-5F3C-4032-9CFD-9C0FD7388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80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7700-6341-4F0A-A57D-CC16402F2022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D5F9-5F3C-4032-9CFD-9C0FD7388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51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7700-6341-4F0A-A57D-CC16402F2022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D5F9-5F3C-4032-9CFD-9C0FD7388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98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7700-6341-4F0A-A57D-CC16402F2022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D5F9-5F3C-4032-9CFD-9C0FD7388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5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7700-6341-4F0A-A57D-CC16402F2022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D5F9-5F3C-4032-9CFD-9C0FD7388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25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7700-6341-4F0A-A57D-CC16402F2022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D5F9-5F3C-4032-9CFD-9C0FD7388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17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7700-6341-4F0A-A57D-CC16402F2022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D5F9-5F3C-4032-9CFD-9C0FD7388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83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7700-6341-4F0A-A57D-CC16402F2022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D5F9-5F3C-4032-9CFD-9C0FD7388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22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7700-6341-4F0A-A57D-CC16402F2022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D5F9-5F3C-4032-9CFD-9C0FD7388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38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97700-6341-4F0A-A57D-CC16402F2022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4D5F9-5F3C-4032-9CFD-9C0FD7388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3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B"/>
              </a:clrFrom>
              <a:clrTo>
                <a:srgbClr val="FF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3347" y="161957"/>
            <a:ext cx="3831090" cy="13293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547" y="1986160"/>
            <a:ext cx="4520777" cy="2279407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6678707" y="4669685"/>
            <a:ext cx="4320372" cy="1109980"/>
            <a:chOff x="0" y="0"/>
            <a:chExt cx="3567448" cy="1109754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3567448" cy="90757"/>
            </a:xfrm>
            <a:prstGeom prst="rect">
              <a:avLst/>
            </a:prstGeom>
            <a:solidFill>
              <a:srgbClr val="51BB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200">
                  <a:solidFill>
                    <a:srgbClr val="51BBE2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fr-FR" sz="1200">
                <a:solidFill>
                  <a:srgbClr val="51BBE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2" name="Zone de texte 240"/>
            <p:cNvSpPr txBox="1"/>
            <p:nvPr/>
          </p:nvSpPr>
          <p:spPr>
            <a:xfrm>
              <a:off x="0" y="252681"/>
              <a:ext cx="3329237" cy="85707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fr-FR" sz="1600" cap="all" dirty="0">
                  <a:solidFill>
                    <a:srgbClr val="51BBE2"/>
                  </a:solidFill>
                  <a:effectLst/>
                  <a:latin typeface="Futura-Book" pitchFamily="2" charset="0"/>
                  <a:ea typeface="MS Mincho" panose="02020609040205080304" pitchFamily="49" charset="-128"/>
                </a:rPr>
                <a:t>« Un enfant n’est pas un vase qu’on remplit, mais un feu qu’on allume. »</a:t>
              </a:r>
              <a:endParaRPr lang="fr-FR" dirty="0">
                <a:solidFill>
                  <a:srgbClr val="51BBE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  <a:p>
              <a:pPr algn="r">
                <a:spcAft>
                  <a:spcPts val="0"/>
                </a:spcAft>
              </a:pPr>
              <a:r>
                <a:rPr lang="fr-FR" sz="1600" i="1" cap="all" dirty="0">
                  <a:solidFill>
                    <a:srgbClr val="51BBE2"/>
                  </a:solidFill>
                  <a:effectLst/>
                  <a:latin typeface="Futura-Book" pitchFamily="2" charset="0"/>
                  <a:ea typeface="MS Mincho" panose="02020609040205080304" pitchFamily="49" charset="-128"/>
                </a:rPr>
                <a:t>Montaigne</a:t>
              </a:r>
              <a:endParaRPr lang="fr-FR" dirty="0">
                <a:solidFill>
                  <a:srgbClr val="51BBE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</p:grpSp>
      <p:pic>
        <p:nvPicPr>
          <p:cNvPr id="10" name="Image 9" descr="F:\sauv CLEM\clem\photos CLEM\_60593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70" y="2142249"/>
            <a:ext cx="2620645" cy="1967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 rot="214203">
            <a:off x="3021153" y="1491268"/>
            <a:ext cx="641522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0">
                  <a:noFill/>
                </a:ln>
                <a:solidFill>
                  <a:srgbClr val="DCC93C"/>
                </a:solidFill>
                <a:latin typeface="Bradley Hand ITC" panose="03070402050302030203" pitchFamily="66" charset="0"/>
              </a:rPr>
              <a:t>le</a:t>
            </a:r>
            <a:endParaRPr lang="fr-FR" sz="5400" b="1" cap="none" spc="0" dirty="0">
              <a:ln w="0">
                <a:noFill/>
              </a:ln>
              <a:solidFill>
                <a:srgbClr val="DCC93C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 de texte 2"/>
          <p:cNvSpPr txBox="1">
            <a:spLocks noChangeArrowheads="1"/>
          </p:cNvSpPr>
          <p:nvPr/>
        </p:nvSpPr>
        <p:spPr bwMode="auto">
          <a:xfrm>
            <a:off x="3333974" y="777369"/>
            <a:ext cx="5577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 Les « Clubs </a:t>
            </a:r>
            <a:r>
              <a:rPr lang="fr-FR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Lecture Ecriture </a:t>
            </a: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Mathématiques »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3333974" y="1038979"/>
            <a:ext cx="5577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Le projet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5" name="Zone de texte 2"/>
          <p:cNvSpPr txBox="1">
            <a:spLocks noChangeArrowheads="1"/>
          </p:cNvSpPr>
          <p:nvPr/>
        </p:nvSpPr>
        <p:spPr bwMode="auto">
          <a:xfrm>
            <a:off x="6354011" y="1481833"/>
            <a:ext cx="557784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Finaliser la recherche-expérimentation du Coup de Pouce Clém 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>
              <a:spcAft>
                <a:spcPts val="0"/>
              </a:spcAft>
            </a:pPr>
            <a:r>
              <a:rPr lang="fr-FR" sz="1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et favoriser son essaimage à grande échelle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67" name="Image 6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63" y="2484929"/>
            <a:ext cx="4545012" cy="3706222"/>
          </a:xfrm>
          <a:prstGeom prst="rect">
            <a:avLst/>
          </a:prstGeom>
          <a:noFill/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0769">
            <a:off x="248448" y="251194"/>
            <a:ext cx="1562424" cy="787785"/>
          </a:xfrm>
          <a:prstGeom prst="rect">
            <a:avLst/>
          </a:prstGeom>
        </p:spPr>
      </p:pic>
      <p:pic>
        <p:nvPicPr>
          <p:cNvPr id="7" name="Image 6" descr="T:\Coordination du Programme\4 - AUTRES PROGRAMMES\4.8 - Internat excellence\Action 1\1.Pilotage\3.Communication\Logos\Label IA_30m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0882" y="5258315"/>
            <a:ext cx="1184910" cy="117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577088" y="1617326"/>
            <a:ext cx="1395246" cy="369332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2012-2016</a:t>
            </a:r>
            <a:endParaRPr lang="fr-FR" dirty="0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769793343"/>
              </p:ext>
            </p:extLst>
          </p:nvPr>
        </p:nvGraphicFramePr>
        <p:xfrm>
          <a:off x="853068" y="2491483"/>
          <a:ext cx="4961812" cy="320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7095553" y="5790544"/>
            <a:ext cx="503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Le Clém est lauréat des Programmes d’Investissements d’Avenir pour 2015-2018</a:t>
            </a:r>
            <a:endParaRPr lang="fr-FR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03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rme libre 62"/>
          <p:cNvSpPr/>
          <p:nvPr/>
        </p:nvSpPr>
        <p:spPr>
          <a:xfrm rot="241788" flipH="1">
            <a:off x="552968" y="1272583"/>
            <a:ext cx="6820981" cy="4908751"/>
          </a:xfrm>
          <a:custGeom>
            <a:avLst/>
            <a:gdLst>
              <a:gd name="connsiteX0" fmla="*/ 0 w 3169023"/>
              <a:gd name="connsiteY0" fmla="*/ 165847 h 1299882"/>
              <a:gd name="connsiteX1" fmla="*/ 2626658 w 3169023"/>
              <a:gd name="connsiteY1" fmla="*/ 0 h 1299882"/>
              <a:gd name="connsiteX2" fmla="*/ 2994211 w 3169023"/>
              <a:gd name="connsiteY2" fmla="*/ 147917 h 1299882"/>
              <a:gd name="connsiteX3" fmla="*/ 3169023 w 3169023"/>
              <a:gd name="connsiteY3" fmla="*/ 1232647 h 1299882"/>
              <a:gd name="connsiteX4" fmla="*/ 300317 w 3169023"/>
              <a:gd name="connsiteY4" fmla="*/ 1299882 h 1299882"/>
              <a:gd name="connsiteX5" fmla="*/ 35858 w 3169023"/>
              <a:gd name="connsiteY5" fmla="*/ 1264023 h 1299882"/>
              <a:gd name="connsiteX6" fmla="*/ 0 w 3169023"/>
              <a:gd name="connsiteY6" fmla="*/ 165847 h 1299882"/>
              <a:gd name="connsiteX0" fmla="*/ 0 w 3185930"/>
              <a:gd name="connsiteY0" fmla="*/ 128384 h 1299882"/>
              <a:gd name="connsiteX1" fmla="*/ 2643565 w 3185930"/>
              <a:gd name="connsiteY1" fmla="*/ 0 h 1299882"/>
              <a:gd name="connsiteX2" fmla="*/ 3011118 w 3185930"/>
              <a:gd name="connsiteY2" fmla="*/ 147917 h 1299882"/>
              <a:gd name="connsiteX3" fmla="*/ 3185930 w 3185930"/>
              <a:gd name="connsiteY3" fmla="*/ 1232647 h 1299882"/>
              <a:gd name="connsiteX4" fmla="*/ 317224 w 3185930"/>
              <a:gd name="connsiteY4" fmla="*/ 1299882 h 1299882"/>
              <a:gd name="connsiteX5" fmla="*/ 52765 w 3185930"/>
              <a:gd name="connsiteY5" fmla="*/ 1264023 h 1299882"/>
              <a:gd name="connsiteX6" fmla="*/ 0 w 3185930"/>
              <a:gd name="connsiteY6" fmla="*/ 128384 h 1299882"/>
              <a:gd name="connsiteX0" fmla="*/ 0 w 3185930"/>
              <a:gd name="connsiteY0" fmla="*/ 74865 h 1246363"/>
              <a:gd name="connsiteX1" fmla="*/ 2525218 w 3185930"/>
              <a:gd name="connsiteY1" fmla="*/ 0 h 1246363"/>
              <a:gd name="connsiteX2" fmla="*/ 3011118 w 3185930"/>
              <a:gd name="connsiteY2" fmla="*/ 94398 h 1246363"/>
              <a:gd name="connsiteX3" fmla="*/ 3185930 w 3185930"/>
              <a:gd name="connsiteY3" fmla="*/ 1179128 h 1246363"/>
              <a:gd name="connsiteX4" fmla="*/ 317224 w 3185930"/>
              <a:gd name="connsiteY4" fmla="*/ 1246363 h 1246363"/>
              <a:gd name="connsiteX5" fmla="*/ 52765 w 3185930"/>
              <a:gd name="connsiteY5" fmla="*/ 1210504 h 1246363"/>
              <a:gd name="connsiteX6" fmla="*/ 0 w 3185930"/>
              <a:gd name="connsiteY6" fmla="*/ 74865 h 1246363"/>
              <a:gd name="connsiteX0" fmla="*/ 0 w 3185930"/>
              <a:gd name="connsiteY0" fmla="*/ 74865 h 1246363"/>
              <a:gd name="connsiteX1" fmla="*/ 2525218 w 3185930"/>
              <a:gd name="connsiteY1" fmla="*/ 0 h 1246363"/>
              <a:gd name="connsiteX2" fmla="*/ 3011118 w 3185930"/>
              <a:gd name="connsiteY2" fmla="*/ 94398 h 1246363"/>
              <a:gd name="connsiteX3" fmla="*/ 3185930 w 3185930"/>
              <a:gd name="connsiteY3" fmla="*/ 1179128 h 1246363"/>
              <a:gd name="connsiteX4" fmla="*/ 317224 w 3185930"/>
              <a:gd name="connsiteY4" fmla="*/ 1246363 h 1246363"/>
              <a:gd name="connsiteX5" fmla="*/ 75307 w 3185930"/>
              <a:gd name="connsiteY5" fmla="*/ 1004456 h 1246363"/>
              <a:gd name="connsiteX6" fmla="*/ 0 w 3185930"/>
              <a:gd name="connsiteY6" fmla="*/ 74865 h 1246363"/>
              <a:gd name="connsiteX0" fmla="*/ 0 w 3011118"/>
              <a:gd name="connsiteY0" fmla="*/ 74865 h 1246363"/>
              <a:gd name="connsiteX1" fmla="*/ 2525218 w 3011118"/>
              <a:gd name="connsiteY1" fmla="*/ 0 h 1246363"/>
              <a:gd name="connsiteX2" fmla="*/ 3011118 w 3011118"/>
              <a:gd name="connsiteY2" fmla="*/ 94398 h 1246363"/>
              <a:gd name="connsiteX3" fmla="*/ 2999956 w 3011118"/>
              <a:gd name="connsiteY3" fmla="*/ 1237999 h 1246363"/>
              <a:gd name="connsiteX4" fmla="*/ 317224 w 3011118"/>
              <a:gd name="connsiteY4" fmla="*/ 1246363 h 1246363"/>
              <a:gd name="connsiteX5" fmla="*/ 75307 w 3011118"/>
              <a:gd name="connsiteY5" fmla="*/ 1004456 h 1246363"/>
              <a:gd name="connsiteX6" fmla="*/ 0 w 3011118"/>
              <a:gd name="connsiteY6" fmla="*/ 74865 h 1246363"/>
              <a:gd name="connsiteX0" fmla="*/ 0 w 3011118"/>
              <a:gd name="connsiteY0" fmla="*/ 74865 h 1246363"/>
              <a:gd name="connsiteX1" fmla="*/ 2525218 w 3011118"/>
              <a:gd name="connsiteY1" fmla="*/ 0 h 1246363"/>
              <a:gd name="connsiteX2" fmla="*/ 3011118 w 3011118"/>
              <a:gd name="connsiteY2" fmla="*/ 94398 h 1246363"/>
              <a:gd name="connsiteX3" fmla="*/ 2999956 w 3011118"/>
              <a:gd name="connsiteY3" fmla="*/ 1237999 h 1246363"/>
              <a:gd name="connsiteX4" fmla="*/ 317224 w 3011118"/>
              <a:gd name="connsiteY4" fmla="*/ 1246363 h 1246363"/>
              <a:gd name="connsiteX5" fmla="*/ 75307 w 3011118"/>
              <a:gd name="connsiteY5" fmla="*/ 1004456 h 1246363"/>
              <a:gd name="connsiteX6" fmla="*/ 53116 w 3011118"/>
              <a:gd name="connsiteY6" fmla="*/ 398087 h 1246363"/>
              <a:gd name="connsiteX7" fmla="*/ 0 w 3011118"/>
              <a:gd name="connsiteY7" fmla="*/ 74865 h 1246363"/>
              <a:gd name="connsiteX0" fmla="*/ 0 w 3011118"/>
              <a:gd name="connsiteY0" fmla="*/ 74865 h 1246363"/>
              <a:gd name="connsiteX1" fmla="*/ 1371840 w 3011118"/>
              <a:gd name="connsiteY1" fmla="*/ 47538 h 1246363"/>
              <a:gd name="connsiteX2" fmla="*/ 2525218 w 3011118"/>
              <a:gd name="connsiteY2" fmla="*/ 0 h 1246363"/>
              <a:gd name="connsiteX3" fmla="*/ 3011118 w 3011118"/>
              <a:gd name="connsiteY3" fmla="*/ 94398 h 1246363"/>
              <a:gd name="connsiteX4" fmla="*/ 2999956 w 3011118"/>
              <a:gd name="connsiteY4" fmla="*/ 1237999 h 1246363"/>
              <a:gd name="connsiteX5" fmla="*/ 317224 w 3011118"/>
              <a:gd name="connsiteY5" fmla="*/ 1246363 h 1246363"/>
              <a:gd name="connsiteX6" fmla="*/ 75307 w 3011118"/>
              <a:gd name="connsiteY6" fmla="*/ 1004456 h 1246363"/>
              <a:gd name="connsiteX7" fmla="*/ 53116 w 3011118"/>
              <a:gd name="connsiteY7" fmla="*/ 398087 h 1246363"/>
              <a:gd name="connsiteX8" fmla="*/ 0 w 3011118"/>
              <a:gd name="connsiteY8" fmla="*/ 74865 h 12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1118" h="1246363">
                <a:moveTo>
                  <a:pt x="0" y="74865"/>
                </a:moveTo>
                <a:cubicBezTo>
                  <a:pt x="447887" y="60404"/>
                  <a:pt x="923953" y="61999"/>
                  <a:pt x="1371840" y="47538"/>
                </a:cubicBezTo>
                <a:lnTo>
                  <a:pt x="2525218" y="0"/>
                </a:lnTo>
                <a:lnTo>
                  <a:pt x="3011118" y="94398"/>
                </a:lnTo>
                <a:lnTo>
                  <a:pt x="2999956" y="1237999"/>
                </a:lnTo>
                <a:lnTo>
                  <a:pt x="317224" y="1246363"/>
                </a:lnTo>
                <a:lnTo>
                  <a:pt x="75307" y="1004456"/>
                </a:lnTo>
                <a:cubicBezTo>
                  <a:pt x="60396" y="804117"/>
                  <a:pt x="68027" y="598426"/>
                  <a:pt x="53116" y="398087"/>
                </a:cubicBezTo>
                <a:lnTo>
                  <a:pt x="0" y="74865"/>
                </a:lnTo>
                <a:close/>
              </a:path>
            </a:pathLst>
          </a:custGeom>
          <a:solidFill>
            <a:srgbClr val="E8AE7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0769">
            <a:off x="248448" y="251194"/>
            <a:ext cx="1562424" cy="787785"/>
          </a:xfrm>
          <a:prstGeom prst="rect">
            <a:avLst/>
          </a:prstGeom>
        </p:spPr>
      </p:pic>
      <p:sp>
        <p:nvSpPr>
          <p:cNvPr id="3" name="Zone de texte 2"/>
          <p:cNvSpPr txBox="1">
            <a:spLocks noChangeArrowheads="1"/>
          </p:cNvSpPr>
          <p:nvPr/>
        </p:nvSpPr>
        <p:spPr bwMode="auto">
          <a:xfrm>
            <a:off x="3333974" y="777369"/>
            <a:ext cx="5577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 Les « Clubs </a:t>
            </a:r>
            <a:r>
              <a:rPr lang="fr-FR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Lecture Ecriture </a:t>
            </a: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Mathématiques »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3483262" y="1040361"/>
            <a:ext cx="5577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Le projet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61" name="AutoShape 6"/>
          <p:cNvSpPr>
            <a:spLocks noChangeArrowheads="1"/>
          </p:cNvSpPr>
          <p:nvPr/>
        </p:nvSpPr>
        <p:spPr bwMode="auto">
          <a:xfrm rot="446100">
            <a:off x="886883" y="1679840"/>
            <a:ext cx="6153150" cy="4486275"/>
          </a:xfrm>
          <a:prstGeom prst="bracketPair">
            <a:avLst>
              <a:gd name="adj" fmla="val 8051"/>
            </a:avLst>
          </a:prstGeom>
          <a:noFill/>
          <a:ln w="381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rot="0" vert="horz" wrap="square" lIns="45720" tIns="45720" rIns="4572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b="1" dirty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 PUBLIC CIBLE </a:t>
            </a:r>
            <a:r>
              <a:rPr lang="fr-FR" b="1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r>
              <a:rPr lang="fr-FR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(par les enseignants de CE1 ) </a:t>
            </a:r>
          </a:p>
          <a:p>
            <a:pPr algn="just">
              <a:spcAft>
                <a:spcPts val="0"/>
              </a:spcAft>
            </a:pPr>
            <a:endParaRPr lang="fr-FR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fr-FR" sz="20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-enfants ne trouvant pas </a:t>
            </a:r>
            <a:r>
              <a:rPr lang="fr-FR" sz="2000" dirty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dans le milieu familial 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 soutien nécessaire </a:t>
            </a:r>
            <a:r>
              <a:rPr lang="fr-FR" sz="2000" dirty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à l'ancrage des 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savoirs de base</a:t>
            </a:r>
            <a:r>
              <a:rPr lang="fr-FR" sz="2000" dirty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endParaRPr lang="fr-FR" sz="2000" dirty="0" smtClean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spcAft>
                <a:spcPts val="0"/>
              </a:spcAft>
            </a:pPr>
            <a:endParaRPr lang="fr-FR" sz="2000" dirty="0" smtClean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fr-FR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</a:t>
            </a:r>
            <a:r>
              <a:rPr lang="fr-FR" sz="20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éprouvant des 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difficultés</a:t>
            </a:r>
            <a:r>
              <a:rPr lang="fr-FR" sz="2000" dirty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en particulier dans la 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maîtrise du repérage spatial</a:t>
            </a:r>
            <a:r>
              <a:rPr lang="fr-FR" sz="2000" dirty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dans la 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communication verbale</a:t>
            </a:r>
            <a:r>
              <a:rPr lang="fr-FR" sz="2000" dirty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dans la 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maîtrise de la notion de nombre et de quantité</a:t>
            </a:r>
            <a:r>
              <a:rPr lang="fr-FR" sz="2000" dirty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fr-FR" sz="2000" dirty="0" smtClean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fr-FR" sz="20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Les 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parents</a:t>
            </a:r>
            <a:r>
              <a:rPr lang="fr-FR" sz="2000" dirty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des enfants seront étroitement 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associés</a:t>
            </a:r>
            <a:r>
              <a:rPr lang="fr-FR" sz="2000" dirty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à l’action.</a:t>
            </a: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21672">
            <a:off x="7814744" y="2466670"/>
            <a:ext cx="3711426" cy="2783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000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/>
          <p:nvPr/>
        </p:nvSpPr>
        <p:spPr>
          <a:xfrm>
            <a:off x="6865385" y="1974235"/>
            <a:ext cx="4523787" cy="3943475"/>
          </a:xfrm>
          <a:custGeom>
            <a:avLst/>
            <a:gdLst>
              <a:gd name="connsiteX0" fmla="*/ 0 w 3169023"/>
              <a:gd name="connsiteY0" fmla="*/ 165847 h 1299882"/>
              <a:gd name="connsiteX1" fmla="*/ 2626658 w 3169023"/>
              <a:gd name="connsiteY1" fmla="*/ 0 h 1299882"/>
              <a:gd name="connsiteX2" fmla="*/ 2994211 w 3169023"/>
              <a:gd name="connsiteY2" fmla="*/ 147917 h 1299882"/>
              <a:gd name="connsiteX3" fmla="*/ 3169023 w 3169023"/>
              <a:gd name="connsiteY3" fmla="*/ 1232647 h 1299882"/>
              <a:gd name="connsiteX4" fmla="*/ 300317 w 3169023"/>
              <a:gd name="connsiteY4" fmla="*/ 1299882 h 1299882"/>
              <a:gd name="connsiteX5" fmla="*/ 35858 w 3169023"/>
              <a:gd name="connsiteY5" fmla="*/ 1264023 h 1299882"/>
              <a:gd name="connsiteX6" fmla="*/ 0 w 3169023"/>
              <a:gd name="connsiteY6" fmla="*/ 165847 h 1299882"/>
              <a:gd name="connsiteX0" fmla="*/ 0 w 3185930"/>
              <a:gd name="connsiteY0" fmla="*/ 128384 h 1299882"/>
              <a:gd name="connsiteX1" fmla="*/ 2643565 w 3185930"/>
              <a:gd name="connsiteY1" fmla="*/ 0 h 1299882"/>
              <a:gd name="connsiteX2" fmla="*/ 3011118 w 3185930"/>
              <a:gd name="connsiteY2" fmla="*/ 147917 h 1299882"/>
              <a:gd name="connsiteX3" fmla="*/ 3185930 w 3185930"/>
              <a:gd name="connsiteY3" fmla="*/ 1232647 h 1299882"/>
              <a:gd name="connsiteX4" fmla="*/ 317224 w 3185930"/>
              <a:gd name="connsiteY4" fmla="*/ 1299882 h 1299882"/>
              <a:gd name="connsiteX5" fmla="*/ 52765 w 3185930"/>
              <a:gd name="connsiteY5" fmla="*/ 1264023 h 1299882"/>
              <a:gd name="connsiteX6" fmla="*/ 0 w 3185930"/>
              <a:gd name="connsiteY6" fmla="*/ 128384 h 1299882"/>
              <a:gd name="connsiteX0" fmla="*/ 0 w 3185930"/>
              <a:gd name="connsiteY0" fmla="*/ 74865 h 1246363"/>
              <a:gd name="connsiteX1" fmla="*/ 2525218 w 3185930"/>
              <a:gd name="connsiteY1" fmla="*/ 0 h 1246363"/>
              <a:gd name="connsiteX2" fmla="*/ 3011118 w 3185930"/>
              <a:gd name="connsiteY2" fmla="*/ 94398 h 1246363"/>
              <a:gd name="connsiteX3" fmla="*/ 3185930 w 3185930"/>
              <a:gd name="connsiteY3" fmla="*/ 1179128 h 1246363"/>
              <a:gd name="connsiteX4" fmla="*/ 317224 w 3185930"/>
              <a:gd name="connsiteY4" fmla="*/ 1246363 h 1246363"/>
              <a:gd name="connsiteX5" fmla="*/ 52765 w 3185930"/>
              <a:gd name="connsiteY5" fmla="*/ 1210504 h 1246363"/>
              <a:gd name="connsiteX6" fmla="*/ 0 w 3185930"/>
              <a:gd name="connsiteY6" fmla="*/ 74865 h 1246363"/>
              <a:gd name="connsiteX0" fmla="*/ 0 w 3185930"/>
              <a:gd name="connsiteY0" fmla="*/ 74865 h 1246363"/>
              <a:gd name="connsiteX1" fmla="*/ 2525218 w 3185930"/>
              <a:gd name="connsiteY1" fmla="*/ 0 h 1246363"/>
              <a:gd name="connsiteX2" fmla="*/ 3011118 w 3185930"/>
              <a:gd name="connsiteY2" fmla="*/ 94398 h 1246363"/>
              <a:gd name="connsiteX3" fmla="*/ 3185930 w 3185930"/>
              <a:gd name="connsiteY3" fmla="*/ 1179128 h 1246363"/>
              <a:gd name="connsiteX4" fmla="*/ 317224 w 3185930"/>
              <a:gd name="connsiteY4" fmla="*/ 1246363 h 1246363"/>
              <a:gd name="connsiteX5" fmla="*/ 75307 w 3185930"/>
              <a:gd name="connsiteY5" fmla="*/ 1004456 h 1246363"/>
              <a:gd name="connsiteX6" fmla="*/ 0 w 3185930"/>
              <a:gd name="connsiteY6" fmla="*/ 74865 h 1246363"/>
              <a:gd name="connsiteX0" fmla="*/ 0 w 3011118"/>
              <a:gd name="connsiteY0" fmla="*/ 74865 h 1246363"/>
              <a:gd name="connsiteX1" fmla="*/ 2525218 w 3011118"/>
              <a:gd name="connsiteY1" fmla="*/ 0 h 1246363"/>
              <a:gd name="connsiteX2" fmla="*/ 3011118 w 3011118"/>
              <a:gd name="connsiteY2" fmla="*/ 94398 h 1246363"/>
              <a:gd name="connsiteX3" fmla="*/ 2999956 w 3011118"/>
              <a:gd name="connsiteY3" fmla="*/ 1237999 h 1246363"/>
              <a:gd name="connsiteX4" fmla="*/ 317224 w 3011118"/>
              <a:gd name="connsiteY4" fmla="*/ 1246363 h 1246363"/>
              <a:gd name="connsiteX5" fmla="*/ 75307 w 3011118"/>
              <a:gd name="connsiteY5" fmla="*/ 1004456 h 1246363"/>
              <a:gd name="connsiteX6" fmla="*/ 0 w 3011118"/>
              <a:gd name="connsiteY6" fmla="*/ 74865 h 1246363"/>
              <a:gd name="connsiteX0" fmla="*/ 0 w 3011118"/>
              <a:gd name="connsiteY0" fmla="*/ 74865 h 1246363"/>
              <a:gd name="connsiteX1" fmla="*/ 2525218 w 3011118"/>
              <a:gd name="connsiteY1" fmla="*/ 0 h 1246363"/>
              <a:gd name="connsiteX2" fmla="*/ 3011118 w 3011118"/>
              <a:gd name="connsiteY2" fmla="*/ 94398 h 1246363"/>
              <a:gd name="connsiteX3" fmla="*/ 2999956 w 3011118"/>
              <a:gd name="connsiteY3" fmla="*/ 1237999 h 1246363"/>
              <a:gd name="connsiteX4" fmla="*/ 317224 w 3011118"/>
              <a:gd name="connsiteY4" fmla="*/ 1246363 h 1246363"/>
              <a:gd name="connsiteX5" fmla="*/ 75307 w 3011118"/>
              <a:gd name="connsiteY5" fmla="*/ 1004456 h 1246363"/>
              <a:gd name="connsiteX6" fmla="*/ 53116 w 3011118"/>
              <a:gd name="connsiteY6" fmla="*/ 398087 h 1246363"/>
              <a:gd name="connsiteX7" fmla="*/ 0 w 3011118"/>
              <a:gd name="connsiteY7" fmla="*/ 74865 h 1246363"/>
              <a:gd name="connsiteX0" fmla="*/ 0 w 3011118"/>
              <a:gd name="connsiteY0" fmla="*/ 74865 h 1246363"/>
              <a:gd name="connsiteX1" fmla="*/ 1371840 w 3011118"/>
              <a:gd name="connsiteY1" fmla="*/ 47538 h 1246363"/>
              <a:gd name="connsiteX2" fmla="*/ 2525218 w 3011118"/>
              <a:gd name="connsiteY2" fmla="*/ 0 h 1246363"/>
              <a:gd name="connsiteX3" fmla="*/ 3011118 w 3011118"/>
              <a:gd name="connsiteY3" fmla="*/ 94398 h 1246363"/>
              <a:gd name="connsiteX4" fmla="*/ 2999956 w 3011118"/>
              <a:gd name="connsiteY4" fmla="*/ 1237999 h 1246363"/>
              <a:gd name="connsiteX5" fmla="*/ 317224 w 3011118"/>
              <a:gd name="connsiteY5" fmla="*/ 1246363 h 1246363"/>
              <a:gd name="connsiteX6" fmla="*/ 75307 w 3011118"/>
              <a:gd name="connsiteY6" fmla="*/ 1004456 h 1246363"/>
              <a:gd name="connsiteX7" fmla="*/ 53116 w 3011118"/>
              <a:gd name="connsiteY7" fmla="*/ 398087 h 1246363"/>
              <a:gd name="connsiteX8" fmla="*/ 0 w 3011118"/>
              <a:gd name="connsiteY8" fmla="*/ 74865 h 12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1118" h="1246363">
                <a:moveTo>
                  <a:pt x="0" y="74865"/>
                </a:moveTo>
                <a:cubicBezTo>
                  <a:pt x="447887" y="60404"/>
                  <a:pt x="923953" y="61999"/>
                  <a:pt x="1371840" y="47538"/>
                </a:cubicBezTo>
                <a:lnTo>
                  <a:pt x="2525218" y="0"/>
                </a:lnTo>
                <a:lnTo>
                  <a:pt x="3011118" y="94398"/>
                </a:lnTo>
                <a:lnTo>
                  <a:pt x="2999956" y="1237999"/>
                </a:lnTo>
                <a:lnTo>
                  <a:pt x="317224" y="1246363"/>
                </a:lnTo>
                <a:lnTo>
                  <a:pt x="75307" y="1004456"/>
                </a:lnTo>
                <a:cubicBezTo>
                  <a:pt x="60396" y="804117"/>
                  <a:pt x="68027" y="598426"/>
                  <a:pt x="53116" y="398087"/>
                </a:cubicBezTo>
                <a:lnTo>
                  <a:pt x="0" y="74865"/>
                </a:lnTo>
                <a:close/>
              </a:path>
            </a:pathLst>
          </a:custGeom>
          <a:solidFill>
            <a:srgbClr val="DE8C3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Forme libre 10"/>
          <p:cNvSpPr/>
          <p:nvPr/>
        </p:nvSpPr>
        <p:spPr>
          <a:xfrm rot="10551701">
            <a:off x="674581" y="2147295"/>
            <a:ext cx="4761018" cy="4112808"/>
          </a:xfrm>
          <a:custGeom>
            <a:avLst/>
            <a:gdLst>
              <a:gd name="connsiteX0" fmla="*/ 0 w 3169023"/>
              <a:gd name="connsiteY0" fmla="*/ 165847 h 1299882"/>
              <a:gd name="connsiteX1" fmla="*/ 2626658 w 3169023"/>
              <a:gd name="connsiteY1" fmla="*/ 0 h 1299882"/>
              <a:gd name="connsiteX2" fmla="*/ 2994211 w 3169023"/>
              <a:gd name="connsiteY2" fmla="*/ 147917 h 1299882"/>
              <a:gd name="connsiteX3" fmla="*/ 3169023 w 3169023"/>
              <a:gd name="connsiteY3" fmla="*/ 1232647 h 1299882"/>
              <a:gd name="connsiteX4" fmla="*/ 300317 w 3169023"/>
              <a:gd name="connsiteY4" fmla="*/ 1299882 h 1299882"/>
              <a:gd name="connsiteX5" fmla="*/ 35858 w 3169023"/>
              <a:gd name="connsiteY5" fmla="*/ 1264023 h 1299882"/>
              <a:gd name="connsiteX6" fmla="*/ 0 w 3169023"/>
              <a:gd name="connsiteY6" fmla="*/ 165847 h 129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9023" h="1299882">
                <a:moveTo>
                  <a:pt x="0" y="165847"/>
                </a:moveTo>
                <a:lnTo>
                  <a:pt x="2626658" y="0"/>
                </a:lnTo>
                <a:lnTo>
                  <a:pt x="2994211" y="147917"/>
                </a:lnTo>
                <a:lnTo>
                  <a:pt x="3169023" y="1232647"/>
                </a:lnTo>
                <a:lnTo>
                  <a:pt x="300317" y="1299882"/>
                </a:lnTo>
                <a:lnTo>
                  <a:pt x="35858" y="1264023"/>
                </a:lnTo>
                <a:lnTo>
                  <a:pt x="0" y="165847"/>
                </a:lnTo>
                <a:close/>
              </a:path>
            </a:pathLst>
          </a:custGeom>
          <a:solidFill>
            <a:srgbClr val="DCC93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 de texte 2"/>
          <p:cNvSpPr txBox="1">
            <a:spLocks noChangeArrowheads="1"/>
          </p:cNvSpPr>
          <p:nvPr/>
        </p:nvSpPr>
        <p:spPr bwMode="auto">
          <a:xfrm>
            <a:off x="3333974" y="777369"/>
            <a:ext cx="5577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 Les « Clubs </a:t>
            </a:r>
            <a:r>
              <a:rPr lang="fr-FR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Lecture Ecriture </a:t>
            </a: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Mathématiques »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3333974" y="1038979"/>
            <a:ext cx="5577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Le projet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47949" y="2505075"/>
            <a:ext cx="4425950" cy="11366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kern="1200" dirty="0">
                <a:solidFill>
                  <a:srgbClr val="0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Un groupe de </a:t>
            </a:r>
            <a:r>
              <a:rPr lang="fr-FR" kern="1200" dirty="0">
                <a:solidFill>
                  <a:srgbClr val="C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5 </a:t>
            </a:r>
            <a:r>
              <a:rPr lang="fr-FR" b="1" kern="1200" dirty="0">
                <a:solidFill>
                  <a:srgbClr val="C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enfants</a:t>
            </a:r>
            <a:r>
              <a:rPr lang="fr-FR" kern="1200" dirty="0">
                <a:solidFill>
                  <a:srgbClr val="C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 de CE1 </a:t>
            </a:r>
            <a:r>
              <a:rPr lang="fr-FR" kern="1200" dirty="0">
                <a:solidFill>
                  <a:srgbClr val="0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repérés par leur enseignant comme ayant des fragilités scolaires, principalement en mathématiques.</a:t>
            </a:r>
            <a:endParaRPr lang="fr-FR" dirty="0">
              <a:effectLst/>
              <a:latin typeface="Levenim MT" panose="02010502060101010101" pitchFamily="2" charset="-79"/>
              <a:ea typeface="Times New Roman" panose="02020603050405020304" pitchFamily="18" charset="0"/>
              <a:cs typeface="Levenim MT" panose="02010502060101010101" pitchFamily="2" charset="-79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kern="1200" dirty="0">
                <a:solidFill>
                  <a:srgbClr val="0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Placé sous la responsabilité d’un </a:t>
            </a:r>
            <a:r>
              <a:rPr lang="fr-FR" kern="1200" dirty="0">
                <a:solidFill>
                  <a:srgbClr val="C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animateur formé et rémunéré.</a:t>
            </a:r>
            <a:endParaRPr lang="fr-FR" dirty="0">
              <a:effectLst/>
              <a:latin typeface="Levenim MT" panose="02010502060101010101" pitchFamily="2" charset="-79"/>
              <a:ea typeface="Times New Roman" panose="02020603050405020304" pitchFamily="18" charset="0"/>
              <a:cs typeface="Levenim MT" panose="02010502060101010101" pitchFamily="2" charset="-79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kern="1200" dirty="0">
                <a:solidFill>
                  <a:srgbClr val="0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Qui se réunit </a:t>
            </a:r>
            <a:r>
              <a:rPr lang="fr-FR" kern="1200" dirty="0">
                <a:solidFill>
                  <a:srgbClr val="C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3 fois par semaine </a:t>
            </a:r>
            <a:r>
              <a:rPr lang="fr-FR" kern="1200" dirty="0">
                <a:solidFill>
                  <a:srgbClr val="0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après la classe </a:t>
            </a:r>
            <a:endParaRPr lang="fr-FR" dirty="0">
              <a:effectLst/>
              <a:latin typeface="Levenim MT" panose="02010502060101010101" pitchFamily="2" charset="-79"/>
              <a:ea typeface="Times New Roman" panose="02020603050405020304" pitchFamily="18" charset="0"/>
              <a:cs typeface="Levenim MT" panose="02010502060101010101" pitchFamily="2" charset="-79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kern="1200" dirty="0">
                <a:solidFill>
                  <a:srgbClr val="0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Pendant </a:t>
            </a:r>
            <a:r>
              <a:rPr lang="fr-FR" kern="1200" dirty="0">
                <a:solidFill>
                  <a:srgbClr val="C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1h30 de novembre à juin.</a:t>
            </a:r>
            <a:endParaRPr lang="fr-FR" dirty="0">
              <a:effectLst/>
              <a:latin typeface="Levenim MT" panose="02010502060101010101" pitchFamily="2" charset="-79"/>
              <a:ea typeface="Times New Roman" panose="02020603050405020304" pitchFamily="18" charset="0"/>
              <a:cs typeface="Levenim MT" panose="02010502060101010101" pitchFamily="2" charset="-79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kern="1200" dirty="0">
                <a:solidFill>
                  <a:srgbClr val="0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Dans les locaux de l’école.</a:t>
            </a:r>
            <a:endParaRPr lang="fr-FR" dirty="0">
              <a:effectLst/>
              <a:latin typeface="Levenim MT" panose="02010502060101010101" pitchFamily="2" charset="-79"/>
              <a:ea typeface="Times New Roman" panose="02020603050405020304" pitchFamily="18" charset="0"/>
              <a:cs typeface="Levenim MT" panose="02010502060101010101" pitchFamily="2" charset="-79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963222" y="2395220"/>
            <a:ext cx="4425950" cy="11303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kern="1200" dirty="0">
                <a:solidFill>
                  <a:srgbClr val="0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Un </a:t>
            </a:r>
            <a:r>
              <a:rPr lang="fr-FR" kern="1200" dirty="0">
                <a:solidFill>
                  <a:srgbClr val="7030A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engagement déterminant des parents </a:t>
            </a:r>
            <a:r>
              <a:rPr lang="fr-FR" kern="1200" dirty="0">
                <a:solidFill>
                  <a:srgbClr val="0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: </a:t>
            </a:r>
            <a:endParaRPr lang="fr-FR" dirty="0">
              <a:effectLst/>
              <a:latin typeface="Levenim MT" panose="02010502060101010101" pitchFamily="2" charset="-79"/>
              <a:ea typeface="Times New Roman" panose="02020603050405020304" pitchFamily="18" charset="0"/>
              <a:cs typeface="Levenim MT" panose="02010502060101010101" pitchFamily="2" charset="-79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kern="1200" dirty="0">
                <a:solidFill>
                  <a:srgbClr val="0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Participation aux cérémonies d’ouverture et de clôture</a:t>
            </a:r>
            <a:endParaRPr lang="fr-FR" dirty="0">
              <a:effectLst/>
              <a:latin typeface="Levenim MT" panose="02010502060101010101" pitchFamily="2" charset="-79"/>
              <a:ea typeface="Times New Roman" panose="02020603050405020304" pitchFamily="18" charset="0"/>
              <a:cs typeface="Levenim MT" panose="02010502060101010101" pitchFamily="2" charset="-79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kern="1200" dirty="0">
                <a:solidFill>
                  <a:srgbClr val="0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Signature d’une charte d’adhésion</a:t>
            </a:r>
            <a:endParaRPr lang="fr-FR" dirty="0">
              <a:effectLst/>
              <a:latin typeface="Levenim MT" panose="02010502060101010101" pitchFamily="2" charset="-79"/>
              <a:ea typeface="Times New Roman" panose="02020603050405020304" pitchFamily="18" charset="0"/>
              <a:cs typeface="Levenim MT" panose="02010502060101010101" pitchFamily="2" charset="-79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kern="1200" dirty="0">
                <a:solidFill>
                  <a:srgbClr val="0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Participation à au moins une séance par trimestre</a:t>
            </a:r>
            <a:endParaRPr lang="fr-FR" dirty="0">
              <a:effectLst/>
              <a:latin typeface="Levenim MT" panose="02010502060101010101" pitchFamily="2" charset="-79"/>
              <a:ea typeface="Times New Roman" panose="02020603050405020304" pitchFamily="18" charset="0"/>
              <a:cs typeface="Levenim MT" panose="02010502060101010101" pitchFamily="2" charset="-79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kern="1200" dirty="0">
                <a:solidFill>
                  <a:srgbClr val="000000"/>
                </a:solidFill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Echanges quotidiens sur les activités réalisées par l’enfant</a:t>
            </a:r>
            <a:endParaRPr lang="fr-FR" dirty="0">
              <a:effectLst/>
              <a:latin typeface="Levenim MT" panose="02010502060101010101" pitchFamily="2" charset="-79"/>
              <a:ea typeface="Times New Roman" panose="02020603050405020304" pitchFamily="18" charset="0"/>
              <a:cs typeface="Levenim MT" panose="02010502060101010101" pitchFamily="2" charset="-79"/>
            </a:endParaRPr>
          </a:p>
          <a:p>
            <a:pPr marL="180340">
              <a:spcAft>
                <a:spcPts val="0"/>
              </a:spcAft>
            </a:pPr>
            <a:r>
              <a:rPr lang="fr-FR" dirty="0">
                <a:effectLst/>
                <a:latin typeface="Levenim MT" panose="02010502060101010101" pitchFamily="2" charset="-79"/>
                <a:ea typeface="Times New Roman" panose="02020603050405020304" pitchFamily="18" charset="0"/>
                <a:cs typeface="Levenim MT" panose="02010502060101010101" pitchFamily="2" charset="-79"/>
              </a:rPr>
              <a:t> </a:t>
            </a:r>
          </a:p>
        </p:txBody>
      </p:sp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3333974" y="1450087"/>
            <a:ext cx="560832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effectLst/>
                <a:latin typeface="Futura Md BT" panose="020B0802020204020204" pitchFamily="34" charset="0"/>
                <a:ea typeface="MS Mincho" panose="02020609040205080304" pitchFamily="49" charset="-128"/>
              </a:rPr>
              <a:t>UN CLUB COUP DE POUCE CLÉM, C’EST QUOI ?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0" name="ZoneTexte 7"/>
          <p:cNvSpPr txBox="1"/>
          <p:nvPr/>
        </p:nvSpPr>
        <p:spPr>
          <a:xfrm>
            <a:off x="5323570" y="2344078"/>
            <a:ext cx="143246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23900" kern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fr-F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80769">
            <a:off x="248448" y="251194"/>
            <a:ext cx="1562424" cy="78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rme libre 62"/>
          <p:cNvSpPr/>
          <p:nvPr/>
        </p:nvSpPr>
        <p:spPr>
          <a:xfrm rot="241788" flipH="1">
            <a:off x="4096825" y="1693501"/>
            <a:ext cx="7880604" cy="4484459"/>
          </a:xfrm>
          <a:custGeom>
            <a:avLst/>
            <a:gdLst>
              <a:gd name="connsiteX0" fmla="*/ 0 w 3169023"/>
              <a:gd name="connsiteY0" fmla="*/ 165847 h 1299882"/>
              <a:gd name="connsiteX1" fmla="*/ 2626658 w 3169023"/>
              <a:gd name="connsiteY1" fmla="*/ 0 h 1299882"/>
              <a:gd name="connsiteX2" fmla="*/ 2994211 w 3169023"/>
              <a:gd name="connsiteY2" fmla="*/ 147917 h 1299882"/>
              <a:gd name="connsiteX3" fmla="*/ 3169023 w 3169023"/>
              <a:gd name="connsiteY3" fmla="*/ 1232647 h 1299882"/>
              <a:gd name="connsiteX4" fmla="*/ 300317 w 3169023"/>
              <a:gd name="connsiteY4" fmla="*/ 1299882 h 1299882"/>
              <a:gd name="connsiteX5" fmla="*/ 35858 w 3169023"/>
              <a:gd name="connsiteY5" fmla="*/ 1264023 h 1299882"/>
              <a:gd name="connsiteX6" fmla="*/ 0 w 3169023"/>
              <a:gd name="connsiteY6" fmla="*/ 165847 h 1299882"/>
              <a:gd name="connsiteX0" fmla="*/ 0 w 3185930"/>
              <a:gd name="connsiteY0" fmla="*/ 128384 h 1299882"/>
              <a:gd name="connsiteX1" fmla="*/ 2643565 w 3185930"/>
              <a:gd name="connsiteY1" fmla="*/ 0 h 1299882"/>
              <a:gd name="connsiteX2" fmla="*/ 3011118 w 3185930"/>
              <a:gd name="connsiteY2" fmla="*/ 147917 h 1299882"/>
              <a:gd name="connsiteX3" fmla="*/ 3185930 w 3185930"/>
              <a:gd name="connsiteY3" fmla="*/ 1232647 h 1299882"/>
              <a:gd name="connsiteX4" fmla="*/ 317224 w 3185930"/>
              <a:gd name="connsiteY4" fmla="*/ 1299882 h 1299882"/>
              <a:gd name="connsiteX5" fmla="*/ 52765 w 3185930"/>
              <a:gd name="connsiteY5" fmla="*/ 1264023 h 1299882"/>
              <a:gd name="connsiteX6" fmla="*/ 0 w 3185930"/>
              <a:gd name="connsiteY6" fmla="*/ 128384 h 1299882"/>
              <a:gd name="connsiteX0" fmla="*/ 0 w 3185930"/>
              <a:gd name="connsiteY0" fmla="*/ 74865 h 1246363"/>
              <a:gd name="connsiteX1" fmla="*/ 2525218 w 3185930"/>
              <a:gd name="connsiteY1" fmla="*/ 0 h 1246363"/>
              <a:gd name="connsiteX2" fmla="*/ 3011118 w 3185930"/>
              <a:gd name="connsiteY2" fmla="*/ 94398 h 1246363"/>
              <a:gd name="connsiteX3" fmla="*/ 3185930 w 3185930"/>
              <a:gd name="connsiteY3" fmla="*/ 1179128 h 1246363"/>
              <a:gd name="connsiteX4" fmla="*/ 317224 w 3185930"/>
              <a:gd name="connsiteY4" fmla="*/ 1246363 h 1246363"/>
              <a:gd name="connsiteX5" fmla="*/ 52765 w 3185930"/>
              <a:gd name="connsiteY5" fmla="*/ 1210504 h 1246363"/>
              <a:gd name="connsiteX6" fmla="*/ 0 w 3185930"/>
              <a:gd name="connsiteY6" fmla="*/ 74865 h 1246363"/>
              <a:gd name="connsiteX0" fmla="*/ 0 w 3185930"/>
              <a:gd name="connsiteY0" fmla="*/ 74865 h 1246363"/>
              <a:gd name="connsiteX1" fmla="*/ 2525218 w 3185930"/>
              <a:gd name="connsiteY1" fmla="*/ 0 h 1246363"/>
              <a:gd name="connsiteX2" fmla="*/ 3011118 w 3185930"/>
              <a:gd name="connsiteY2" fmla="*/ 94398 h 1246363"/>
              <a:gd name="connsiteX3" fmla="*/ 3185930 w 3185930"/>
              <a:gd name="connsiteY3" fmla="*/ 1179128 h 1246363"/>
              <a:gd name="connsiteX4" fmla="*/ 317224 w 3185930"/>
              <a:gd name="connsiteY4" fmla="*/ 1246363 h 1246363"/>
              <a:gd name="connsiteX5" fmla="*/ 75307 w 3185930"/>
              <a:gd name="connsiteY5" fmla="*/ 1004456 h 1246363"/>
              <a:gd name="connsiteX6" fmla="*/ 0 w 3185930"/>
              <a:gd name="connsiteY6" fmla="*/ 74865 h 1246363"/>
              <a:gd name="connsiteX0" fmla="*/ 0 w 3011118"/>
              <a:gd name="connsiteY0" fmla="*/ 74865 h 1246363"/>
              <a:gd name="connsiteX1" fmla="*/ 2525218 w 3011118"/>
              <a:gd name="connsiteY1" fmla="*/ 0 h 1246363"/>
              <a:gd name="connsiteX2" fmla="*/ 3011118 w 3011118"/>
              <a:gd name="connsiteY2" fmla="*/ 94398 h 1246363"/>
              <a:gd name="connsiteX3" fmla="*/ 2999956 w 3011118"/>
              <a:gd name="connsiteY3" fmla="*/ 1237999 h 1246363"/>
              <a:gd name="connsiteX4" fmla="*/ 317224 w 3011118"/>
              <a:gd name="connsiteY4" fmla="*/ 1246363 h 1246363"/>
              <a:gd name="connsiteX5" fmla="*/ 75307 w 3011118"/>
              <a:gd name="connsiteY5" fmla="*/ 1004456 h 1246363"/>
              <a:gd name="connsiteX6" fmla="*/ 0 w 3011118"/>
              <a:gd name="connsiteY6" fmla="*/ 74865 h 1246363"/>
              <a:gd name="connsiteX0" fmla="*/ 0 w 3011118"/>
              <a:gd name="connsiteY0" fmla="*/ 74865 h 1246363"/>
              <a:gd name="connsiteX1" fmla="*/ 2525218 w 3011118"/>
              <a:gd name="connsiteY1" fmla="*/ 0 h 1246363"/>
              <a:gd name="connsiteX2" fmla="*/ 3011118 w 3011118"/>
              <a:gd name="connsiteY2" fmla="*/ 94398 h 1246363"/>
              <a:gd name="connsiteX3" fmla="*/ 2999956 w 3011118"/>
              <a:gd name="connsiteY3" fmla="*/ 1237999 h 1246363"/>
              <a:gd name="connsiteX4" fmla="*/ 317224 w 3011118"/>
              <a:gd name="connsiteY4" fmla="*/ 1246363 h 1246363"/>
              <a:gd name="connsiteX5" fmla="*/ 75307 w 3011118"/>
              <a:gd name="connsiteY5" fmla="*/ 1004456 h 1246363"/>
              <a:gd name="connsiteX6" fmla="*/ 53116 w 3011118"/>
              <a:gd name="connsiteY6" fmla="*/ 398087 h 1246363"/>
              <a:gd name="connsiteX7" fmla="*/ 0 w 3011118"/>
              <a:gd name="connsiteY7" fmla="*/ 74865 h 1246363"/>
              <a:gd name="connsiteX0" fmla="*/ 0 w 3011118"/>
              <a:gd name="connsiteY0" fmla="*/ 74865 h 1246363"/>
              <a:gd name="connsiteX1" fmla="*/ 1371840 w 3011118"/>
              <a:gd name="connsiteY1" fmla="*/ 47538 h 1246363"/>
              <a:gd name="connsiteX2" fmla="*/ 2525218 w 3011118"/>
              <a:gd name="connsiteY2" fmla="*/ 0 h 1246363"/>
              <a:gd name="connsiteX3" fmla="*/ 3011118 w 3011118"/>
              <a:gd name="connsiteY3" fmla="*/ 94398 h 1246363"/>
              <a:gd name="connsiteX4" fmla="*/ 2999956 w 3011118"/>
              <a:gd name="connsiteY4" fmla="*/ 1237999 h 1246363"/>
              <a:gd name="connsiteX5" fmla="*/ 317224 w 3011118"/>
              <a:gd name="connsiteY5" fmla="*/ 1246363 h 1246363"/>
              <a:gd name="connsiteX6" fmla="*/ 75307 w 3011118"/>
              <a:gd name="connsiteY6" fmla="*/ 1004456 h 1246363"/>
              <a:gd name="connsiteX7" fmla="*/ 53116 w 3011118"/>
              <a:gd name="connsiteY7" fmla="*/ 398087 h 1246363"/>
              <a:gd name="connsiteX8" fmla="*/ 0 w 3011118"/>
              <a:gd name="connsiteY8" fmla="*/ 74865 h 12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1118" h="1246363">
                <a:moveTo>
                  <a:pt x="0" y="74865"/>
                </a:moveTo>
                <a:cubicBezTo>
                  <a:pt x="447887" y="60404"/>
                  <a:pt x="923953" y="61999"/>
                  <a:pt x="1371840" y="47538"/>
                </a:cubicBezTo>
                <a:lnTo>
                  <a:pt x="2525218" y="0"/>
                </a:lnTo>
                <a:lnTo>
                  <a:pt x="3011118" y="94398"/>
                </a:lnTo>
                <a:lnTo>
                  <a:pt x="2999956" y="1237999"/>
                </a:lnTo>
                <a:lnTo>
                  <a:pt x="317224" y="1246363"/>
                </a:lnTo>
                <a:lnTo>
                  <a:pt x="75307" y="1004456"/>
                </a:lnTo>
                <a:cubicBezTo>
                  <a:pt x="60396" y="804117"/>
                  <a:pt x="68027" y="598426"/>
                  <a:pt x="53116" y="398087"/>
                </a:cubicBezTo>
                <a:lnTo>
                  <a:pt x="0" y="74865"/>
                </a:lnTo>
                <a:close/>
              </a:path>
            </a:pathLst>
          </a:custGeom>
          <a:solidFill>
            <a:srgbClr val="51BB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 de texte 2"/>
          <p:cNvSpPr txBox="1">
            <a:spLocks noChangeArrowheads="1"/>
          </p:cNvSpPr>
          <p:nvPr/>
        </p:nvSpPr>
        <p:spPr bwMode="auto">
          <a:xfrm>
            <a:off x="3333974" y="777369"/>
            <a:ext cx="5577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 Les « Clubs </a:t>
            </a:r>
            <a:r>
              <a:rPr lang="fr-FR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Lecture Ecriture </a:t>
            </a: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Mathématiques »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3483262" y="1040361"/>
            <a:ext cx="5577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Le projet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446100">
            <a:off x="6694587" y="2187799"/>
            <a:ext cx="6153150" cy="468202"/>
          </a:xfrm>
          <a:prstGeom prst="bracketPair">
            <a:avLst>
              <a:gd name="adj" fmla="val 8051"/>
            </a:avLst>
          </a:prstGeom>
          <a:noFill/>
          <a:ln w="381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rot="0" vert="horz" wrap="square" lIns="45720" tIns="45720" rIns="4572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2000" b="1" dirty="0">
                <a:latin typeface="Futura Md BT" panose="020B0802020204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</a:t>
            </a:r>
            <a:r>
              <a:rPr lang="fr-FR" sz="2000" b="1" dirty="0" smtClean="0">
                <a:effectLst/>
                <a:latin typeface="Futura Md BT" panose="020B0802020204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ES ATOUTS MAJEURS</a:t>
            </a:r>
            <a:r>
              <a:rPr lang="fr-FR" sz="2000" b="1" dirty="0">
                <a:effectLst/>
                <a:latin typeface="Futura Md BT" panose="020B0802020204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:</a:t>
            </a:r>
            <a:endParaRPr lang="fr-FR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>
              <a:spcAft>
                <a:spcPts val="0"/>
              </a:spcAft>
            </a:pPr>
            <a:endParaRPr lang="fr-FR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3959" y="3227844"/>
            <a:ext cx="6736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 </a:t>
            </a:r>
            <a:r>
              <a:rPr lang="fr-F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projet permettant la </a:t>
            </a:r>
            <a:r>
              <a:rPr lang="fr-FR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reproductibilité à grande échelle</a:t>
            </a:r>
            <a:r>
              <a:rPr lang="fr-F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l'action</a:t>
            </a:r>
            <a:endParaRPr lang="fr-F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37616" y="2032387"/>
            <a:ext cx="815261" cy="779026"/>
          </a:xfrm>
          <a:prstGeom prst="ellipse">
            <a:avLst/>
          </a:prstGeom>
          <a:solidFill>
            <a:srgbClr val="51BBE2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1</a:t>
            </a:r>
            <a:endParaRPr lang="fr-FR" sz="3600" b="1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80769">
            <a:off x="248448" y="251194"/>
            <a:ext cx="1562424" cy="78778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74460">
            <a:off x="1198082" y="2138482"/>
            <a:ext cx="3149600" cy="4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rme libre 62"/>
          <p:cNvSpPr/>
          <p:nvPr/>
        </p:nvSpPr>
        <p:spPr>
          <a:xfrm rot="241788" flipH="1">
            <a:off x="4156979" y="1701815"/>
            <a:ext cx="7880604" cy="4484459"/>
          </a:xfrm>
          <a:custGeom>
            <a:avLst/>
            <a:gdLst>
              <a:gd name="connsiteX0" fmla="*/ 0 w 3169023"/>
              <a:gd name="connsiteY0" fmla="*/ 165847 h 1299882"/>
              <a:gd name="connsiteX1" fmla="*/ 2626658 w 3169023"/>
              <a:gd name="connsiteY1" fmla="*/ 0 h 1299882"/>
              <a:gd name="connsiteX2" fmla="*/ 2994211 w 3169023"/>
              <a:gd name="connsiteY2" fmla="*/ 147917 h 1299882"/>
              <a:gd name="connsiteX3" fmla="*/ 3169023 w 3169023"/>
              <a:gd name="connsiteY3" fmla="*/ 1232647 h 1299882"/>
              <a:gd name="connsiteX4" fmla="*/ 300317 w 3169023"/>
              <a:gd name="connsiteY4" fmla="*/ 1299882 h 1299882"/>
              <a:gd name="connsiteX5" fmla="*/ 35858 w 3169023"/>
              <a:gd name="connsiteY5" fmla="*/ 1264023 h 1299882"/>
              <a:gd name="connsiteX6" fmla="*/ 0 w 3169023"/>
              <a:gd name="connsiteY6" fmla="*/ 165847 h 1299882"/>
              <a:gd name="connsiteX0" fmla="*/ 0 w 3185930"/>
              <a:gd name="connsiteY0" fmla="*/ 128384 h 1299882"/>
              <a:gd name="connsiteX1" fmla="*/ 2643565 w 3185930"/>
              <a:gd name="connsiteY1" fmla="*/ 0 h 1299882"/>
              <a:gd name="connsiteX2" fmla="*/ 3011118 w 3185930"/>
              <a:gd name="connsiteY2" fmla="*/ 147917 h 1299882"/>
              <a:gd name="connsiteX3" fmla="*/ 3185930 w 3185930"/>
              <a:gd name="connsiteY3" fmla="*/ 1232647 h 1299882"/>
              <a:gd name="connsiteX4" fmla="*/ 317224 w 3185930"/>
              <a:gd name="connsiteY4" fmla="*/ 1299882 h 1299882"/>
              <a:gd name="connsiteX5" fmla="*/ 52765 w 3185930"/>
              <a:gd name="connsiteY5" fmla="*/ 1264023 h 1299882"/>
              <a:gd name="connsiteX6" fmla="*/ 0 w 3185930"/>
              <a:gd name="connsiteY6" fmla="*/ 128384 h 1299882"/>
              <a:gd name="connsiteX0" fmla="*/ 0 w 3185930"/>
              <a:gd name="connsiteY0" fmla="*/ 74865 h 1246363"/>
              <a:gd name="connsiteX1" fmla="*/ 2525218 w 3185930"/>
              <a:gd name="connsiteY1" fmla="*/ 0 h 1246363"/>
              <a:gd name="connsiteX2" fmla="*/ 3011118 w 3185930"/>
              <a:gd name="connsiteY2" fmla="*/ 94398 h 1246363"/>
              <a:gd name="connsiteX3" fmla="*/ 3185930 w 3185930"/>
              <a:gd name="connsiteY3" fmla="*/ 1179128 h 1246363"/>
              <a:gd name="connsiteX4" fmla="*/ 317224 w 3185930"/>
              <a:gd name="connsiteY4" fmla="*/ 1246363 h 1246363"/>
              <a:gd name="connsiteX5" fmla="*/ 52765 w 3185930"/>
              <a:gd name="connsiteY5" fmla="*/ 1210504 h 1246363"/>
              <a:gd name="connsiteX6" fmla="*/ 0 w 3185930"/>
              <a:gd name="connsiteY6" fmla="*/ 74865 h 1246363"/>
              <a:gd name="connsiteX0" fmla="*/ 0 w 3185930"/>
              <a:gd name="connsiteY0" fmla="*/ 74865 h 1246363"/>
              <a:gd name="connsiteX1" fmla="*/ 2525218 w 3185930"/>
              <a:gd name="connsiteY1" fmla="*/ 0 h 1246363"/>
              <a:gd name="connsiteX2" fmla="*/ 3011118 w 3185930"/>
              <a:gd name="connsiteY2" fmla="*/ 94398 h 1246363"/>
              <a:gd name="connsiteX3" fmla="*/ 3185930 w 3185930"/>
              <a:gd name="connsiteY3" fmla="*/ 1179128 h 1246363"/>
              <a:gd name="connsiteX4" fmla="*/ 317224 w 3185930"/>
              <a:gd name="connsiteY4" fmla="*/ 1246363 h 1246363"/>
              <a:gd name="connsiteX5" fmla="*/ 75307 w 3185930"/>
              <a:gd name="connsiteY5" fmla="*/ 1004456 h 1246363"/>
              <a:gd name="connsiteX6" fmla="*/ 0 w 3185930"/>
              <a:gd name="connsiteY6" fmla="*/ 74865 h 1246363"/>
              <a:gd name="connsiteX0" fmla="*/ 0 w 3011118"/>
              <a:gd name="connsiteY0" fmla="*/ 74865 h 1246363"/>
              <a:gd name="connsiteX1" fmla="*/ 2525218 w 3011118"/>
              <a:gd name="connsiteY1" fmla="*/ 0 h 1246363"/>
              <a:gd name="connsiteX2" fmla="*/ 3011118 w 3011118"/>
              <a:gd name="connsiteY2" fmla="*/ 94398 h 1246363"/>
              <a:gd name="connsiteX3" fmla="*/ 2999956 w 3011118"/>
              <a:gd name="connsiteY3" fmla="*/ 1237999 h 1246363"/>
              <a:gd name="connsiteX4" fmla="*/ 317224 w 3011118"/>
              <a:gd name="connsiteY4" fmla="*/ 1246363 h 1246363"/>
              <a:gd name="connsiteX5" fmla="*/ 75307 w 3011118"/>
              <a:gd name="connsiteY5" fmla="*/ 1004456 h 1246363"/>
              <a:gd name="connsiteX6" fmla="*/ 0 w 3011118"/>
              <a:gd name="connsiteY6" fmla="*/ 74865 h 1246363"/>
              <a:gd name="connsiteX0" fmla="*/ 0 w 3011118"/>
              <a:gd name="connsiteY0" fmla="*/ 74865 h 1246363"/>
              <a:gd name="connsiteX1" fmla="*/ 2525218 w 3011118"/>
              <a:gd name="connsiteY1" fmla="*/ 0 h 1246363"/>
              <a:gd name="connsiteX2" fmla="*/ 3011118 w 3011118"/>
              <a:gd name="connsiteY2" fmla="*/ 94398 h 1246363"/>
              <a:gd name="connsiteX3" fmla="*/ 2999956 w 3011118"/>
              <a:gd name="connsiteY3" fmla="*/ 1237999 h 1246363"/>
              <a:gd name="connsiteX4" fmla="*/ 317224 w 3011118"/>
              <a:gd name="connsiteY4" fmla="*/ 1246363 h 1246363"/>
              <a:gd name="connsiteX5" fmla="*/ 75307 w 3011118"/>
              <a:gd name="connsiteY5" fmla="*/ 1004456 h 1246363"/>
              <a:gd name="connsiteX6" fmla="*/ 53116 w 3011118"/>
              <a:gd name="connsiteY6" fmla="*/ 398087 h 1246363"/>
              <a:gd name="connsiteX7" fmla="*/ 0 w 3011118"/>
              <a:gd name="connsiteY7" fmla="*/ 74865 h 1246363"/>
              <a:gd name="connsiteX0" fmla="*/ 0 w 3011118"/>
              <a:gd name="connsiteY0" fmla="*/ 74865 h 1246363"/>
              <a:gd name="connsiteX1" fmla="*/ 1371840 w 3011118"/>
              <a:gd name="connsiteY1" fmla="*/ 47538 h 1246363"/>
              <a:gd name="connsiteX2" fmla="*/ 2525218 w 3011118"/>
              <a:gd name="connsiteY2" fmla="*/ 0 h 1246363"/>
              <a:gd name="connsiteX3" fmla="*/ 3011118 w 3011118"/>
              <a:gd name="connsiteY3" fmla="*/ 94398 h 1246363"/>
              <a:gd name="connsiteX4" fmla="*/ 2999956 w 3011118"/>
              <a:gd name="connsiteY4" fmla="*/ 1237999 h 1246363"/>
              <a:gd name="connsiteX5" fmla="*/ 317224 w 3011118"/>
              <a:gd name="connsiteY5" fmla="*/ 1246363 h 1246363"/>
              <a:gd name="connsiteX6" fmla="*/ 75307 w 3011118"/>
              <a:gd name="connsiteY6" fmla="*/ 1004456 h 1246363"/>
              <a:gd name="connsiteX7" fmla="*/ 53116 w 3011118"/>
              <a:gd name="connsiteY7" fmla="*/ 398087 h 1246363"/>
              <a:gd name="connsiteX8" fmla="*/ 0 w 3011118"/>
              <a:gd name="connsiteY8" fmla="*/ 74865 h 12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1118" h="1246363">
                <a:moveTo>
                  <a:pt x="0" y="74865"/>
                </a:moveTo>
                <a:cubicBezTo>
                  <a:pt x="447887" y="60404"/>
                  <a:pt x="923953" y="61999"/>
                  <a:pt x="1371840" y="47538"/>
                </a:cubicBezTo>
                <a:lnTo>
                  <a:pt x="2525218" y="0"/>
                </a:lnTo>
                <a:lnTo>
                  <a:pt x="3011118" y="94398"/>
                </a:lnTo>
                <a:lnTo>
                  <a:pt x="2999956" y="1237999"/>
                </a:lnTo>
                <a:lnTo>
                  <a:pt x="317224" y="1246363"/>
                </a:lnTo>
                <a:lnTo>
                  <a:pt x="75307" y="1004456"/>
                </a:lnTo>
                <a:cubicBezTo>
                  <a:pt x="60396" y="804117"/>
                  <a:pt x="68027" y="598426"/>
                  <a:pt x="53116" y="398087"/>
                </a:cubicBezTo>
                <a:lnTo>
                  <a:pt x="0" y="74865"/>
                </a:lnTo>
                <a:close/>
              </a:path>
            </a:pathLst>
          </a:custGeom>
          <a:solidFill>
            <a:srgbClr val="51BB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 de texte 2"/>
          <p:cNvSpPr txBox="1">
            <a:spLocks noChangeArrowheads="1"/>
          </p:cNvSpPr>
          <p:nvPr/>
        </p:nvSpPr>
        <p:spPr bwMode="auto">
          <a:xfrm>
            <a:off x="3333974" y="777369"/>
            <a:ext cx="5577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 Les « Clubs </a:t>
            </a:r>
            <a:r>
              <a:rPr lang="fr-FR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Lecture Ecriture </a:t>
            </a: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Mathématiques »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3483262" y="1040361"/>
            <a:ext cx="5577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Le projet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446100">
            <a:off x="6694587" y="2187799"/>
            <a:ext cx="6153150" cy="468202"/>
          </a:xfrm>
          <a:prstGeom prst="bracketPair">
            <a:avLst>
              <a:gd name="adj" fmla="val 8051"/>
            </a:avLst>
          </a:prstGeom>
          <a:noFill/>
          <a:ln w="381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rot="0" vert="horz" wrap="square" lIns="45720" tIns="45720" rIns="4572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2000" b="1" dirty="0">
                <a:latin typeface="Futura Md BT" panose="020B0802020204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</a:t>
            </a:r>
            <a:r>
              <a:rPr lang="fr-FR" sz="2000" b="1" dirty="0" smtClean="0">
                <a:effectLst/>
                <a:latin typeface="Futura Md BT" panose="020B0802020204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ES ATOUTS MAJEURS</a:t>
            </a:r>
            <a:r>
              <a:rPr lang="fr-FR" sz="2000" b="1" dirty="0">
                <a:effectLst/>
                <a:latin typeface="Futura Md BT" panose="020B0802020204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:</a:t>
            </a:r>
            <a:endParaRPr lang="fr-FR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>
              <a:spcAft>
                <a:spcPts val="0"/>
              </a:spcAft>
            </a:pPr>
            <a:endParaRPr lang="fr-FR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3101" y="3475335"/>
            <a:ext cx="6428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4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Un </a:t>
            </a:r>
            <a:r>
              <a:rPr lang="fr-FR" sz="2400" b="1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matériel pédagogique</a:t>
            </a:r>
            <a:r>
              <a:rPr lang="fr-FR" sz="2400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et des </a:t>
            </a:r>
            <a:r>
              <a:rPr lang="fr-FR" sz="2400" b="1" dirty="0" smtClean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outils adaptés</a:t>
            </a:r>
            <a:endParaRPr lang="fr-FR" sz="2800" b="1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1" name="Image 10" descr="300 Jetons transparents colorés pour loto ou bingo"/>
          <p:cNvPicPr/>
          <p:nvPr/>
        </p:nvPicPr>
        <p:blipFill>
          <a:blip r:embed="rId2" cstate="print">
            <a:clrChange>
              <a:clrFrom>
                <a:srgbClr val="E6EBE7"/>
              </a:clrFrom>
              <a:clrTo>
                <a:srgbClr val="E6EB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13" y="3732732"/>
            <a:ext cx="1169539" cy="5770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881358" y="1549475"/>
            <a:ext cx="2022551" cy="3199061"/>
            <a:chOff x="5985" y="8186"/>
            <a:chExt cx="2436" cy="4968"/>
          </a:xfrm>
        </p:grpSpPr>
        <p:pic>
          <p:nvPicPr>
            <p:cNvPr id="22" name="Image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" y="8222"/>
              <a:ext cx="1632" cy="1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" y="8186"/>
              <a:ext cx="936" cy="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" y="8894"/>
              <a:ext cx="360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 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0745">
              <a:off x="6105" y="9506"/>
              <a:ext cx="2136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 2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" y="9170"/>
              <a:ext cx="816" cy="2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Image 2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" y="10142"/>
              <a:ext cx="2388" cy="1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Image 2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" y="11006"/>
              <a:ext cx="1548" cy="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Image 2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" y="11570"/>
              <a:ext cx="1704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 1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88" y="2867483"/>
            <a:ext cx="2111609" cy="97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796">
            <a:off x="1285920" y="3858893"/>
            <a:ext cx="1806885" cy="83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F:\sauv CLEM\clem\images\abaque2013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6523" r="4907" b="9169"/>
          <a:stretch>
            <a:fillRect/>
          </a:stretch>
        </p:blipFill>
        <p:spPr bwMode="auto">
          <a:xfrm>
            <a:off x="1306286" y="2188029"/>
            <a:ext cx="1570831" cy="91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Dé à 10 faces couleurs opaques jeux de rôle d10"/>
          <p:cNvPicPr/>
          <p:nvPr/>
        </p:nvPicPr>
        <p:blipFill>
          <a:blip r:embed="rId14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15" y="3850758"/>
            <a:ext cx="221032" cy="18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Dé à 10 faces couleurs opaques jeux de rôle d10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3" b="-845"/>
          <a:stretch>
            <a:fillRect/>
          </a:stretch>
        </p:blipFill>
        <p:spPr bwMode="auto">
          <a:xfrm rot="583018">
            <a:off x="2364696" y="3959017"/>
            <a:ext cx="357300" cy="30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Dé à 10 faces couleurs opaques jeux de rôle d10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16" y="3871629"/>
            <a:ext cx="274681" cy="212057"/>
          </a:xfrm>
          <a:prstGeom prst="rect">
            <a:avLst/>
          </a:prstGeom>
          <a:noFill/>
        </p:spPr>
      </p:pic>
      <p:pic>
        <p:nvPicPr>
          <p:cNvPr id="19" name="Image 18" descr="http://www.objet-expression.com/Images/produits/10300700_EX.jpg"/>
          <p:cNvPicPr/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17" y="3774580"/>
            <a:ext cx="449575" cy="207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http://www.objet-expression.com/Images/produits/10300700_EX.jpg"/>
          <p:cNvPicPr/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98" y="3616149"/>
            <a:ext cx="483910" cy="221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http://www.achatsdirects.fr/catalogue/produits/4/1/8114/v1t2.jpg"/>
          <p:cNvPicPr/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16750"/>
          <a:stretch>
            <a:fillRect/>
          </a:stretch>
        </p:blipFill>
        <p:spPr bwMode="auto">
          <a:xfrm>
            <a:off x="2471814" y="2495929"/>
            <a:ext cx="524683" cy="30124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ZoneTexte 29"/>
          <p:cNvSpPr txBox="1"/>
          <p:nvPr/>
        </p:nvSpPr>
        <p:spPr>
          <a:xfrm>
            <a:off x="5837616" y="2032387"/>
            <a:ext cx="815261" cy="779026"/>
          </a:xfrm>
          <a:prstGeom prst="ellipse">
            <a:avLst/>
          </a:prstGeom>
          <a:solidFill>
            <a:srgbClr val="51BBE2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2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0780769">
            <a:off x="248448" y="251194"/>
            <a:ext cx="1562424" cy="78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rme libre 62"/>
          <p:cNvSpPr/>
          <p:nvPr/>
        </p:nvSpPr>
        <p:spPr>
          <a:xfrm rot="241788" flipH="1">
            <a:off x="4096825" y="1693501"/>
            <a:ext cx="7880604" cy="4484459"/>
          </a:xfrm>
          <a:custGeom>
            <a:avLst/>
            <a:gdLst>
              <a:gd name="connsiteX0" fmla="*/ 0 w 3169023"/>
              <a:gd name="connsiteY0" fmla="*/ 165847 h 1299882"/>
              <a:gd name="connsiteX1" fmla="*/ 2626658 w 3169023"/>
              <a:gd name="connsiteY1" fmla="*/ 0 h 1299882"/>
              <a:gd name="connsiteX2" fmla="*/ 2994211 w 3169023"/>
              <a:gd name="connsiteY2" fmla="*/ 147917 h 1299882"/>
              <a:gd name="connsiteX3" fmla="*/ 3169023 w 3169023"/>
              <a:gd name="connsiteY3" fmla="*/ 1232647 h 1299882"/>
              <a:gd name="connsiteX4" fmla="*/ 300317 w 3169023"/>
              <a:gd name="connsiteY4" fmla="*/ 1299882 h 1299882"/>
              <a:gd name="connsiteX5" fmla="*/ 35858 w 3169023"/>
              <a:gd name="connsiteY5" fmla="*/ 1264023 h 1299882"/>
              <a:gd name="connsiteX6" fmla="*/ 0 w 3169023"/>
              <a:gd name="connsiteY6" fmla="*/ 165847 h 1299882"/>
              <a:gd name="connsiteX0" fmla="*/ 0 w 3185930"/>
              <a:gd name="connsiteY0" fmla="*/ 128384 h 1299882"/>
              <a:gd name="connsiteX1" fmla="*/ 2643565 w 3185930"/>
              <a:gd name="connsiteY1" fmla="*/ 0 h 1299882"/>
              <a:gd name="connsiteX2" fmla="*/ 3011118 w 3185930"/>
              <a:gd name="connsiteY2" fmla="*/ 147917 h 1299882"/>
              <a:gd name="connsiteX3" fmla="*/ 3185930 w 3185930"/>
              <a:gd name="connsiteY3" fmla="*/ 1232647 h 1299882"/>
              <a:gd name="connsiteX4" fmla="*/ 317224 w 3185930"/>
              <a:gd name="connsiteY4" fmla="*/ 1299882 h 1299882"/>
              <a:gd name="connsiteX5" fmla="*/ 52765 w 3185930"/>
              <a:gd name="connsiteY5" fmla="*/ 1264023 h 1299882"/>
              <a:gd name="connsiteX6" fmla="*/ 0 w 3185930"/>
              <a:gd name="connsiteY6" fmla="*/ 128384 h 1299882"/>
              <a:gd name="connsiteX0" fmla="*/ 0 w 3185930"/>
              <a:gd name="connsiteY0" fmla="*/ 74865 h 1246363"/>
              <a:gd name="connsiteX1" fmla="*/ 2525218 w 3185930"/>
              <a:gd name="connsiteY1" fmla="*/ 0 h 1246363"/>
              <a:gd name="connsiteX2" fmla="*/ 3011118 w 3185930"/>
              <a:gd name="connsiteY2" fmla="*/ 94398 h 1246363"/>
              <a:gd name="connsiteX3" fmla="*/ 3185930 w 3185930"/>
              <a:gd name="connsiteY3" fmla="*/ 1179128 h 1246363"/>
              <a:gd name="connsiteX4" fmla="*/ 317224 w 3185930"/>
              <a:gd name="connsiteY4" fmla="*/ 1246363 h 1246363"/>
              <a:gd name="connsiteX5" fmla="*/ 52765 w 3185930"/>
              <a:gd name="connsiteY5" fmla="*/ 1210504 h 1246363"/>
              <a:gd name="connsiteX6" fmla="*/ 0 w 3185930"/>
              <a:gd name="connsiteY6" fmla="*/ 74865 h 1246363"/>
              <a:gd name="connsiteX0" fmla="*/ 0 w 3185930"/>
              <a:gd name="connsiteY0" fmla="*/ 74865 h 1246363"/>
              <a:gd name="connsiteX1" fmla="*/ 2525218 w 3185930"/>
              <a:gd name="connsiteY1" fmla="*/ 0 h 1246363"/>
              <a:gd name="connsiteX2" fmla="*/ 3011118 w 3185930"/>
              <a:gd name="connsiteY2" fmla="*/ 94398 h 1246363"/>
              <a:gd name="connsiteX3" fmla="*/ 3185930 w 3185930"/>
              <a:gd name="connsiteY3" fmla="*/ 1179128 h 1246363"/>
              <a:gd name="connsiteX4" fmla="*/ 317224 w 3185930"/>
              <a:gd name="connsiteY4" fmla="*/ 1246363 h 1246363"/>
              <a:gd name="connsiteX5" fmla="*/ 75307 w 3185930"/>
              <a:gd name="connsiteY5" fmla="*/ 1004456 h 1246363"/>
              <a:gd name="connsiteX6" fmla="*/ 0 w 3185930"/>
              <a:gd name="connsiteY6" fmla="*/ 74865 h 1246363"/>
              <a:gd name="connsiteX0" fmla="*/ 0 w 3011118"/>
              <a:gd name="connsiteY0" fmla="*/ 74865 h 1246363"/>
              <a:gd name="connsiteX1" fmla="*/ 2525218 w 3011118"/>
              <a:gd name="connsiteY1" fmla="*/ 0 h 1246363"/>
              <a:gd name="connsiteX2" fmla="*/ 3011118 w 3011118"/>
              <a:gd name="connsiteY2" fmla="*/ 94398 h 1246363"/>
              <a:gd name="connsiteX3" fmla="*/ 2999956 w 3011118"/>
              <a:gd name="connsiteY3" fmla="*/ 1237999 h 1246363"/>
              <a:gd name="connsiteX4" fmla="*/ 317224 w 3011118"/>
              <a:gd name="connsiteY4" fmla="*/ 1246363 h 1246363"/>
              <a:gd name="connsiteX5" fmla="*/ 75307 w 3011118"/>
              <a:gd name="connsiteY5" fmla="*/ 1004456 h 1246363"/>
              <a:gd name="connsiteX6" fmla="*/ 0 w 3011118"/>
              <a:gd name="connsiteY6" fmla="*/ 74865 h 1246363"/>
              <a:gd name="connsiteX0" fmla="*/ 0 w 3011118"/>
              <a:gd name="connsiteY0" fmla="*/ 74865 h 1246363"/>
              <a:gd name="connsiteX1" fmla="*/ 2525218 w 3011118"/>
              <a:gd name="connsiteY1" fmla="*/ 0 h 1246363"/>
              <a:gd name="connsiteX2" fmla="*/ 3011118 w 3011118"/>
              <a:gd name="connsiteY2" fmla="*/ 94398 h 1246363"/>
              <a:gd name="connsiteX3" fmla="*/ 2999956 w 3011118"/>
              <a:gd name="connsiteY3" fmla="*/ 1237999 h 1246363"/>
              <a:gd name="connsiteX4" fmla="*/ 317224 w 3011118"/>
              <a:gd name="connsiteY4" fmla="*/ 1246363 h 1246363"/>
              <a:gd name="connsiteX5" fmla="*/ 75307 w 3011118"/>
              <a:gd name="connsiteY5" fmla="*/ 1004456 h 1246363"/>
              <a:gd name="connsiteX6" fmla="*/ 53116 w 3011118"/>
              <a:gd name="connsiteY6" fmla="*/ 398087 h 1246363"/>
              <a:gd name="connsiteX7" fmla="*/ 0 w 3011118"/>
              <a:gd name="connsiteY7" fmla="*/ 74865 h 1246363"/>
              <a:gd name="connsiteX0" fmla="*/ 0 w 3011118"/>
              <a:gd name="connsiteY0" fmla="*/ 74865 h 1246363"/>
              <a:gd name="connsiteX1" fmla="*/ 1371840 w 3011118"/>
              <a:gd name="connsiteY1" fmla="*/ 47538 h 1246363"/>
              <a:gd name="connsiteX2" fmla="*/ 2525218 w 3011118"/>
              <a:gd name="connsiteY2" fmla="*/ 0 h 1246363"/>
              <a:gd name="connsiteX3" fmla="*/ 3011118 w 3011118"/>
              <a:gd name="connsiteY3" fmla="*/ 94398 h 1246363"/>
              <a:gd name="connsiteX4" fmla="*/ 2999956 w 3011118"/>
              <a:gd name="connsiteY4" fmla="*/ 1237999 h 1246363"/>
              <a:gd name="connsiteX5" fmla="*/ 317224 w 3011118"/>
              <a:gd name="connsiteY5" fmla="*/ 1246363 h 1246363"/>
              <a:gd name="connsiteX6" fmla="*/ 75307 w 3011118"/>
              <a:gd name="connsiteY6" fmla="*/ 1004456 h 1246363"/>
              <a:gd name="connsiteX7" fmla="*/ 53116 w 3011118"/>
              <a:gd name="connsiteY7" fmla="*/ 398087 h 1246363"/>
              <a:gd name="connsiteX8" fmla="*/ 0 w 3011118"/>
              <a:gd name="connsiteY8" fmla="*/ 74865 h 12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1118" h="1246363">
                <a:moveTo>
                  <a:pt x="0" y="74865"/>
                </a:moveTo>
                <a:cubicBezTo>
                  <a:pt x="447887" y="60404"/>
                  <a:pt x="923953" y="61999"/>
                  <a:pt x="1371840" y="47538"/>
                </a:cubicBezTo>
                <a:lnTo>
                  <a:pt x="2525218" y="0"/>
                </a:lnTo>
                <a:lnTo>
                  <a:pt x="3011118" y="94398"/>
                </a:lnTo>
                <a:lnTo>
                  <a:pt x="2999956" y="1237999"/>
                </a:lnTo>
                <a:lnTo>
                  <a:pt x="317224" y="1246363"/>
                </a:lnTo>
                <a:lnTo>
                  <a:pt x="75307" y="1004456"/>
                </a:lnTo>
                <a:cubicBezTo>
                  <a:pt x="60396" y="804117"/>
                  <a:pt x="68027" y="598426"/>
                  <a:pt x="53116" y="398087"/>
                </a:cubicBezTo>
                <a:lnTo>
                  <a:pt x="0" y="74865"/>
                </a:lnTo>
                <a:close/>
              </a:path>
            </a:pathLst>
          </a:custGeom>
          <a:solidFill>
            <a:srgbClr val="51BB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 de texte 2"/>
          <p:cNvSpPr txBox="1">
            <a:spLocks noChangeArrowheads="1"/>
          </p:cNvSpPr>
          <p:nvPr/>
        </p:nvSpPr>
        <p:spPr bwMode="auto">
          <a:xfrm>
            <a:off x="3333974" y="777369"/>
            <a:ext cx="5577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 Les « Clubs </a:t>
            </a:r>
            <a:r>
              <a:rPr lang="fr-FR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Lecture Ecriture </a:t>
            </a: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Mathématiques »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3483262" y="1040361"/>
            <a:ext cx="5577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Le projet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446100">
            <a:off x="6694587" y="2187799"/>
            <a:ext cx="6153150" cy="468202"/>
          </a:xfrm>
          <a:prstGeom prst="bracketPair">
            <a:avLst>
              <a:gd name="adj" fmla="val 8051"/>
            </a:avLst>
          </a:prstGeom>
          <a:noFill/>
          <a:ln w="381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rot="0" vert="horz" wrap="square" lIns="45720" tIns="45720" rIns="4572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2000" b="1" dirty="0">
                <a:latin typeface="Futura Md BT" panose="020B0802020204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</a:t>
            </a:r>
            <a:r>
              <a:rPr lang="fr-FR" sz="2000" b="1" dirty="0" smtClean="0">
                <a:effectLst/>
                <a:latin typeface="Futura Md BT" panose="020B0802020204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ES ATOUTS MAJEURS</a:t>
            </a:r>
            <a:r>
              <a:rPr lang="fr-FR" sz="2000" b="1" dirty="0">
                <a:effectLst/>
                <a:latin typeface="Futura Md BT" panose="020B0802020204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:</a:t>
            </a:r>
            <a:endParaRPr lang="fr-FR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>
              <a:spcAft>
                <a:spcPts val="0"/>
              </a:spcAft>
            </a:pPr>
            <a:endParaRPr lang="fr-FR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5245" y="2780061"/>
            <a:ext cx="64744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</a:t>
            </a:r>
            <a:r>
              <a:rPr lang="fr-FR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qualité et l'originalité de l'angle </a:t>
            </a:r>
            <a:r>
              <a:rPr lang="fr-FR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pédagogique:</a:t>
            </a:r>
            <a:endParaRPr lang="fr-FR" sz="24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importance </a:t>
            </a:r>
            <a:r>
              <a:rPr lang="fr-F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 </a:t>
            </a:r>
            <a:r>
              <a:rPr lang="fr-F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langage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part </a:t>
            </a:r>
            <a:r>
              <a:rPr lang="fr-F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la </a:t>
            </a:r>
            <a:r>
              <a:rPr lang="fr-F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manipulation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découverte </a:t>
            </a:r>
            <a:r>
              <a:rPr lang="fr-F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du plaisir </a:t>
            </a:r>
            <a:r>
              <a:rPr lang="fr-F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d'apprendre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valorisation </a:t>
            </a:r>
            <a:r>
              <a:rPr lang="fr-FR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 </a:t>
            </a:r>
            <a:r>
              <a:rPr lang="fr-FR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réussites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837616" y="2032387"/>
            <a:ext cx="815261" cy="779026"/>
          </a:xfrm>
          <a:prstGeom prst="ellipse">
            <a:avLst/>
          </a:prstGeom>
          <a:solidFill>
            <a:srgbClr val="51BBE2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Lucida Handwriting" panose="03010101010101010101" pitchFamily="66" charset="0"/>
              </a:rPr>
              <a:t>3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80769">
            <a:off x="248448" y="251194"/>
            <a:ext cx="1562424" cy="787785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16" y="2780061"/>
            <a:ext cx="1798320" cy="22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rme libre 62"/>
          <p:cNvSpPr/>
          <p:nvPr/>
        </p:nvSpPr>
        <p:spPr>
          <a:xfrm rot="241788" flipH="1">
            <a:off x="4096825" y="1693501"/>
            <a:ext cx="7880604" cy="4484459"/>
          </a:xfrm>
          <a:custGeom>
            <a:avLst/>
            <a:gdLst>
              <a:gd name="connsiteX0" fmla="*/ 0 w 3169023"/>
              <a:gd name="connsiteY0" fmla="*/ 165847 h 1299882"/>
              <a:gd name="connsiteX1" fmla="*/ 2626658 w 3169023"/>
              <a:gd name="connsiteY1" fmla="*/ 0 h 1299882"/>
              <a:gd name="connsiteX2" fmla="*/ 2994211 w 3169023"/>
              <a:gd name="connsiteY2" fmla="*/ 147917 h 1299882"/>
              <a:gd name="connsiteX3" fmla="*/ 3169023 w 3169023"/>
              <a:gd name="connsiteY3" fmla="*/ 1232647 h 1299882"/>
              <a:gd name="connsiteX4" fmla="*/ 300317 w 3169023"/>
              <a:gd name="connsiteY4" fmla="*/ 1299882 h 1299882"/>
              <a:gd name="connsiteX5" fmla="*/ 35858 w 3169023"/>
              <a:gd name="connsiteY5" fmla="*/ 1264023 h 1299882"/>
              <a:gd name="connsiteX6" fmla="*/ 0 w 3169023"/>
              <a:gd name="connsiteY6" fmla="*/ 165847 h 1299882"/>
              <a:gd name="connsiteX0" fmla="*/ 0 w 3185930"/>
              <a:gd name="connsiteY0" fmla="*/ 128384 h 1299882"/>
              <a:gd name="connsiteX1" fmla="*/ 2643565 w 3185930"/>
              <a:gd name="connsiteY1" fmla="*/ 0 h 1299882"/>
              <a:gd name="connsiteX2" fmla="*/ 3011118 w 3185930"/>
              <a:gd name="connsiteY2" fmla="*/ 147917 h 1299882"/>
              <a:gd name="connsiteX3" fmla="*/ 3185930 w 3185930"/>
              <a:gd name="connsiteY3" fmla="*/ 1232647 h 1299882"/>
              <a:gd name="connsiteX4" fmla="*/ 317224 w 3185930"/>
              <a:gd name="connsiteY4" fmla="*/ 1299882 h 1299882"/>
              <a:gd name="connsiteX5" fmla="*/ 52765 w 3185930"/>
              <a:gd name="connsiteY5" fmla="*/ 1264023 h 1299882"/>
              <a:gd name="connsiteX6" fmla="*/ 0 w 3185930"/>
              <a:gd name="connsiteY6" fmla="*/ 128384 h 1299882"/>
              <a:gd name="connsiteX0" fmla="*/ 0 w 3185930"/>
              <a:gd name="connsiteY0" fmla="*/ 74865 h 1246363"/>
              <a:gd name="connsiteX1" fmla="*/ 2525218 w 3185930"/>
              <a:gd name="connsiteY1" fmla="*/ 0 h 1246363"/>
              <a:gd name="connsiteX2" fmla="*/ 3011118 w 3185930"/>
              <a:gd name="connsiteY2" fmla="*/ 94398 h 1246363"/>
              <a:gd name="connsiteX3" fmla="*/ 3185930 w 3185930"/>
              <a:gd name="connsiteY3" fmla="*/ 1179128 h 1246363"/>
              <a:gd name="connsiteX4" fmla="*/ 317224 w 3185930"/>
              <a:gd name="connsiteY4" fmla="*/ 1246363 h 1246363"/>
              <a:gd name="connsiteX5" fmla="*/ 52765 w 3185930"/>
              <a:gd name="connsiteY5" fmla="*/ 1210504 h 1246363"/>
              <a:gd name="connsiteX6" fmla="*/ 0 w 3185930"/>
              <a:gd name="connsiteY6" fmla="*/ 74865 h 1246363"/>
              <a:gd name="connsiteX0" fmla="*/ 0 w 3185930"/>
              <a:gd name="connsiteY0" fmla="*/ 74865 h 1246363"/>
              <a:gd name="connsiteX1" fmla="*/ 2525218 w 3185930"/>
              <a:gd name="connsiteY1" fmla="*/ 0 h 1246363"/>
              <a:gd name="connsiteX2" fmla="*/ 3011118 w 3185930"/>
              <a:gd name="connsiteY2" fmla="*/ 94398 h 1246363"/>
              <a:gd name="connsiteX3" fmla="*/ 3185930 w 3185930"/>
              <a:gd name="connsiteY3" fmla="*/ 1179128 h 1246363"/>
              <a:gd name="connsiteX4" fmla="*/ 317224 w 3185930"/>
              <a:gd name="connsiteY4" fmla="*/ 1246363 h 1246363"/>
              <a:gd name="connsiteX5" fmla="*/ 75307 w 3185930"/>
              <a:gd name="connsiteY5" fmla="*/ 1004456 h 1246363"/>
              <a:gd name="connsiteX6" fmla="*/ 0 w 3185930"/>
              <a:gd name="connsiteY6" fmla="*/ 74865 h 1246363"/>
              <a:gd name="connsiteX0" fmla="*/ 0 w 3011118"/>
              <a:gd name="connsiteY0" fmla="*/ 74865 h 1246363"/>
              <a:gd name="connsiteX1" fmla="*/ 2525218 w 3011118"/>
              <a:gd name="connsiteY1" fmla="*/ 0 h 1246363"/>
              <a:gd name="connsiteX2" fmla="*/ 3011118 w 3011118"/>
              <a:gd name="connsiteY2" fmla="*/ 94398 h 1246363"/>
              <a:gd name="connsiteX3" fmla="*/ 2999956 w 3011118"/>
              <a:gd name="connsiteY3" fmla="*/ 1237999 h 1246363"/>
              <a:gd name="connsiteX4" fmla="*/ 317224 w 3011118"/>
              <a:gd name="connsiteY4" fmla="*/ 1246363 h 1246363"/>
              <a:gd name="connsiteX5" fmla="*/ 75307 w 3011118"/>
              <a:gd name="connsiteY5" fmla="*/ 1004456 h 1246363"/>
              <a:gd name="connsiteX6" fmla="*/ 0 w 3011118"/>
              <a:gd name="connsiteY6" fmla="*/ 74865 h 1246363"/>
              <a:gd name="connsiteX0" fmla="*/ 0 w 3011118"/>
              <a:gd name="connsiteY0" fmla="*/ 74865 h 1246363"/>
              <a:gd name="connsiteX1" fmla="*/ 2525218 w 3011118"/>
              <a:gd name="connsiteY1" fmla="*/ 0 h 1246363"/>
              <a:gd name="connsiteX2" fmla="*/ 3011118 w 3011118"/>
              <a:gd name="connsiteY2" fmla="*/ 94398 h 1246363"/>
              <a:gd name="connsiteX3" fmla="*/ 2999956 w 3011118"/>
              <a:gd name="connsiteY3" fmla="*/ 1237999 h 1246363"/>
              <a:gd name="connsiteX4" fmla="*/ 317224 w 3011118"/>
              <a:gd name="connsiteY4" fmla="*/ 1246363 h 1246363"/>
              <a:gd name="connsiteX5" fmla="*/ 75307 w 3011118"/>
              <a:gd name="connsiteY5" fmla="*/ 1004456 h 1246363"/>
              <a:gd name="connsiteX6" fmla="*/ 53116 w 3011118"/>
              <a:gd name="connsiteY6" fmla="*/ 398087 h 1246363"/>
              <a:gd name="connsiteX7" fmla="*/ 0 w 3011118"/>
              <a:gd name="connsiteY7" fmla="*/ 74865 h 1246363"/>
              <a:gd name="connsiteX0" fmla="*/ 0 w 3011118"/>
              <a:gd name="connsiteY0" fmla="*/ 74865 h 1246363"/>
              <a:gd name="connsiteX1" fmla="*/ 1371840 w 3011118"/>
              <a:gd name="connsiteY1" fmla="*/ 47538 h 1246363"/>
              <a:gd name="connsiteX2" fmla="*/ 2525218 w 3011118"/>
              <a:gd name="connsiteY2" fmla="*/ 0 h 1246363"/>
              <a:gd name="connsiteX3" fmla="*/ 3011118 w 3011118"/>
              <a:gd name="connsiteY3" fmla="*/ 94398 h 1246363"/>
              <a:gd name="connsiteX4" fmla="*/ 2999956 w 3011118"/>
              <a:gd name="connsiteY4" fmla="*/ 1237999 h 1246363"/>
              <a:gd name="connsiteX5" fmla="*/ 317224 w 3011118"/>
              <a:gd name="connsiteY5" fmla="*/ 1246363 h 1246363"/>
              <a:gd name="connsiteX6" fmla="*/ 75307 w 3011118"/>
              <a:gd name="connsiteY6" fmla="*/ 1004456 h 1246363"/>
              <a:gd name="connsiteX7" fmla="*/ 53116 w 3011118"/>
              <a:gd name="connsiteY7" fmla="*/ 398087 h 1246363"/>
              <a:gd name="connsiteX8" fmla="*/ 0 w 3011118"/>
              <a:gd name="connsiteY8" fmla="*/ 74865 h 12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1118" h="1246363">
                <a:moveTo>
                  <a:pt x="0" y="74865"/>
                </a:moveTo>
                <a:cubicBezTo>
                  <a:pt x="447887" y="60404"/>
                  <a:pt x="923953" y="61999"/>
                  <a:pt x="1371840" y="47538"/>
                </a:cubicBezTo>
                <a:lnTo>
                  <a:pt x="2525218" y="0"/>
                </a:lnTo>
                <a:lnTo>
                  <a:pt x="3011118" y="94398"/>
                </a:lnTo>
                <a:lnTo>
                  <a:pt x="2999956" y="1237999"/>
                </a:lnTo>
                <a:lnTo>
                  <a:pt x="317224" y="1246363"/>
                </a:lnTo>
                <a:lnTo>
                  <a:pt x="75307" y="1004456"/>
                </a:lnTo>
                <a:cubicBezTo>
                  <a:pt x="60396" y="804117"/>
                  <a:pt x="68027" y="598426"/>
                  <a:pt x="53116" y="398087"/>
                </a:cubicBezTo>
                <a:lnTo>
                  <a:pt x="0" y="74865"/>
                </a:lnTo>
                <a:close/>
              </a:path>
            </a:pathLst>
          </a:custGeom>
          <a:solidFill>
            <a:srgbClr val="51BBE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 de texte 2"/>
          <p:cNvSpPr txBox="1">
            <a:spLocks noChangeArrowheads="1"/>
          </p:cNvSpPr>
          <p:nvPr/>
        </p:nvSpPr>
        <p:spPr bwMode="auto">
          <a:xfrm>
            <a:off x="3333974" y="777369"/>
            <a:ext cx="5577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 Les « Clubs </a:t>
            </a:r>
            <a:r>
              <a:rPr lang="fr-FR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Lecture Ecriture </a:t>
            </a: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Mathématiques »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3483262" y="1040361"/>
            <a:ext cx="5577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Futura Md BT" panose="020B0802020204020204" pitchFamily="34" charset="0"/>
                <a:ea typeface="MS Mincho" panose="02020609040205080304" pitchFamily="49" charset="-128"/>
              </a:rPr>
              <a:t>Le projet</a:t>
            </a:r>
            <a:endParaRPr lang="fr-FR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446100">
            <a:off x="6694587" y="2187799"/>
            <a:ext cx="6153150" cy="468202"/>
          </a:xfrm>
          <a:prstGeom prst="bracketPair">
            <a:avLst>
              <a:gd name="adj" fmla="val 8051"/>
            </a:avLst>
          </a:prstGeom>
          <a:noFill/>
          <a:ln w="3810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D7035"/>
                  </a:outerShdw>
                </a:effectLst>
              </a14:hiddenEffects>
            </a:ext>
          </a:extLst>
        </p:spPr>
        <p:txBody>
          <a:bodyPr rot="0" vert="horz" wrap="square" lIns="45720" tIns="45720" rIns="4572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2000" b="1" dirty="0">
                <a:latin typeface="Futura Md BT" panose="020B0802020204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</a:t>
            </a:r>
            <a:r>
              <a:rPr lang="fr-FR" sz="2000" b="1" dirty="0" smtClean="0">
                <a:effectLst/>
                <a:latin typeface="Futura Md BT" panose="020B0802020204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ES ATOUTS MAJEURS</a:t>
            </a:r>
            <a:r>
              <a:rPr lang="fr-FR" sz="2000" b="1" dirty="0">
                <a:effectLst/>
                <a:latin typeface="Futura Md BT" panose="020B0802020204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:</a:t>
            </a:r>
            <a:endParaRPr lang="fr-FR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>
              <a:spcAft>
                <a:spcPts val="0"/>
              </a:spcAft>
            </a:pPr>
            <a:endParaRPr lang="fr-FR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2944" y="2948525"/>
            <a:ext cx="6428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Les </a:t>
            </a:r>
            <a:r>
              <a:rPr lang="fr-FR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relations partenariales</a:t>
            </a:r>
            <a:r>
              <a:rPr lang="fr-FR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fr-FR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et </a:t>
            </a:r>
            <a:r>
              <a:rPr lang="fr-FR" sz="2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 contractualisation entre les acteurs responsables</a:t>
            </a:r>
            <a:endParaRPr lang="fr-F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837616" y="2032387"/>
            <a:ext cx="815261" cy="779026"/>
          </a:xfrm>
          <a:prstGeom prst="ellipse">
            <a:avLst/>
          </a:prstGeom>
          <a:solidFill>
            <a:srgbClr val="51BBE2"/>
          </a:solidFill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4</a:t>
            </a:r>
            <a:endParaRPr lang="fr-FR" sz="3600" b="1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0769">
            <a:off x="248448" y="251194"/>
            <a:ext cx="1562424" cy="78778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6" y="1838488"/>
            <a:ext cx="3237807" cy="2427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97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247</Words>
  <Application>Microsoft Office PowerPoint</Application>
  <PresentationFormat>Grand écran</PresentationFormat>
  <Paragraphs>72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22" baseType="lpstr">
      <vt:lpstr>Arial</vt:lpstr>
      <vt:lpstr>Bradley Hand ITC</vt:lpstr>
      <vt:lpstr>Calibri</vt:lpstr>
      <vt:lpstr>Calibri Light</vt:lpstr>
      <vt:lpstr>Courier New</vt:lpstr>
      <vt:lpstr>Ebrima</vt:lpstr>
      <vt:lpstr>Futura Md BT</vt:lpstr>
      <vt:lpstr>Futura-Book</vt:lpstr>
      <vt:lpstr>Levenim MT</vt:lpstr>
      <vt:lpstr>Lucida Handwriting</vt:lpstr>
      <vt:lpstr>MS Mincho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Francis MONTUELLE</dc:creator>
  <cp:lastModifiedBy>Chloé MONNET</cp:lastModifiedBy>
  <cp:revision>36</cp:revision>
  <dcterms:created xsi:type="dcterms:W3CDTF">2015-07-06T07:10:12Z</dcterms:created>
  <dcterms:modified xsi:type="dcterms:W3CDTF">2017-09-19T07:19:01Z</dcterms:modified>
</cp:coreProperties>
</file>